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Lst>
  <p:notesMasterIdLst>
    <p:notesMasterId r:id="rId17"/>
  </p:notesMasterIdLst>
  <p:sldIdLst>
    <p:sldId id="256" r:id="rId2"/>
    <p:sldId id="275" r:id="rId3"/>
    <p:sldId id="272" r:id="rId4"/>
    <p:sldId id="306" r:id="rId5"/>
    <p:sldId id="291" r:id="rId6"/>
    <p:sldId id="300" r:id="rId7"/>
    <p:sldId id="290" r:id="rId8"/>
    <p:sldId id="283" r:id="rId9"/>
    <p:sldId id="284" r:id="rId10"/>
    <p:sldId id="294" r:id="rId11"/>
    <p:sldId id="285" r:id="rId12"/>
    <p:sldId id="303" r:id="rId13"/>
    <p:sldId id="298" r:id="rId14"/>
    <p:sldId id="305" r:id="rId15"/>
    <p:sldId id="304" r:id="rId16"/>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42" d="100"/>
          <a:sy n="142" d="100"/>
        </p:scale>
        <p:origin x="-2022" y="-1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58DE7F6A-7392-4722-8043-D4AA673D7782}" type="datetimeFigureOut">
              <a:rPr lang="en-US" smtClean="0"/>
              <a:t>2/16/2023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8575"/>
            <a:ext cx="3078163" cy="469900"/>
          </a:xfrm>
          <a:prstGeom prst="rect">
            <a:avLst/>
          </a:prstGeom>
        </p:spPr>
        <p:txBody>
          <a:bodyPr vert="horz" lIns="91440" tIns="45720" rIns="91440" bIns="45720" rtlCol="0" anchor="b"/>
          <a:lstStyle>
            <a:lvl1pPr algn="r">
              <a:defRPr sz="1200"/>
            </a:lvl1pPr>
          </a:lstStyle>
          <a:p>
            <a:fld id="{CEEDEC84-D693-48A2-95D1-60E5A42AA8FC}" type="slidenum">
              <a:rPr lang="en-US" smtClean="0"/>
              <a:t>‹#›</a:t>
            </a:fld>
            <a:endParaRPr lang="en-US"/>
          </a:p>
        </p:txBody>
      </p:sp>
    </p:spTree>
    <p:extLst>
      <p:ext uri="{BB962C8B-B14F-4D97-AF65-F5344CB8AC3E}">
        <p14:creationId xmlns:p14="http://schemas.microsoft.com/office/powerpoint/2010/main" val="268669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2ED1-73DF-428A-86F9-AC6CDC6604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6CDE81-1CF6-4141-8583-7BF8322205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83E0E37-66C1-4DA6-B736-0987853CF26D}"/>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5" name="Footer Placeholder 4">
            <a:extLst>
              <a:ext uri="{FF2B5EF4-FFF2-40B4-BE49-F238E27FC236}">
                <a16:creationId xmlns:a16="http://schemas.microsoft.com/office/drawing/2014/main" id="{59F9D74E-1374-4401-9E40-A092A1920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2BE652-F87B-4701-82AD-416646A601DB}"/>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364856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A4B58-E8E6-44D0-8C99-ED52B15ADD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FE29F2-185D-4A5A-BC06-4AAB4EDDD6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A7698-2702-47A3-B50A-B33D0F528D7C}"/>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5" name="Footer Placeholder 4">
            <a:extLst>
              <a:ext uri="{FF2B5EF4-FFF2-40B4-BE49-F238E27FC236}">
                <a16:creationId xmlns:a16="http://schemas.microsoft.com/office/drawing/2014/main" id="{245DAA3C-6FC2-4B20-ACFE-3F3171809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1B8CC-7FB4-4BA0-B6DB-886E34237FC2}"/>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1045394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FD5D8B-3678-47ED-A783-5DC130C7DD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69862A-99B7-4E48-B043-8EABC0C46A8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48588-9381-4ADC-8746-492CAD4B0A1E}"/>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5" name="Footer Placeholder 4">
            <a:extLst>
              <a:ext uri="{FF2B5EF4-FFF2-40B4-BE49-F238E27FC236}">
                <a16:creationId xmlns:a16="http://schemas.microsoft.com/office/drawing/2014/main" id="{62A23A9C-E2D4-4C85-84C3-9138284CF6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C8702-DD16-4C01-87CD-DD4044FE779E}"/>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269918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8C692-7ADA-43D9-AA7D-E7F7A72560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9C08CF-9A31-44FB-9A82-D739151DD9C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84BEE-D3FD-4C23-993E-269BDD8121A4}"/>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5" name="Footer Placeholder 4">
            <a:extLst>
              <a:ext uri="{FF2B5EF4-FFF2-40B4-BE49-F238E27FC236}">
                <a16:creationId xmlns:a16="http://schemas.microsoft.com/office/drawing/2014/main" id="{F0173DB9-E31A-4CC9-BE6A-3481DBF3B0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38DF-FD4A-4167-9C59-08E3E9C72F6C}"/>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156240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C8FEC-6528-475B-BEA3-C98365F9E8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6676D8-49FF-43ED-A31C-11CAC07829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683DE15-7EAD-4F0E-806B-C24F403DC018}"/>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5" name="Footer Placeholder 4">
            <a:extLst>
              <a:ext uri="{FF2B5EF4-FFF2-40B4-BE49-F238E27FC236}">
                <a16:creationId xmlns:a16="http://schemas.microsoft.com/office/drawing/2014/main" id="{52BFB8A0-6739-4A20-8D28-D43C533712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0CFEE-2271-4EAD-85FA-8E8D4DE235F5}"/>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1461431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67200-003B-4BD4-B76C-88FFA9DE61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6B646-AE46-4DAF-A25F-6083BD0D07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50802D-46BF-431A-AA01-25D0025128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0B24FA-6F0E-412B-9AB7-96AA6088CEA2}"/>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6" name="Footer Placeholder 5">
            <a:extLst>
              <a:ext uri="{FF2B5EF4-FFF2-40B4-BE49-F238E27FC236}">
                <a16:creationId xmlns:a16="http://schemas.microsoft.com/office/drawing/2014/main" id="{4B33127C-8E50-457B-9F51-17122B1ED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B2FA54-98FA-4E18-BAAF-621C01F0F0F6}"/>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328049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F8EF2-0D03-499E-B7F5-CA0BC19659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6781E3D-8D1A-4A6E-92A5-98594D2635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E3F877-FB42-4DBE-8A9B-CA786520D2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DFD16B-4AF6-489C-8D31-4BBB7A3498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4F549-CA34-4C82-AE34-0094442253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DA2BA0-2718-4565-A155-613305B894B4}"/>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8" name="Footer Placeholder 7">
            <a:extLst>
              <a:ext uri="{FF2B5EF4-FFF2-40B4-BE49-F238E27FC236}">
                <a16:creationId xmlns:a16="http://schemas.microsoft.com/office/drawing/2014/main" id="{D60A4C3A-11E1-4F26-AA59-CC9FBF814E1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5574A85-88EC-4FCA-BB49-95F037AC1491}"/>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190274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611B-4C73-4D8E-834B-8F8A32A0AF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022B0E-751C-4437-971B-A0CF70F4439F}"/>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4" name="Footer Placeholder 3">
            <a:extLst>
              <a:ext uri="{FF2B5EF4-FFF2-40B4-BE49-F238E27FC236}">
                <a16:creationId xmlns:a16="http://schemas.microsoft.com/office/drawing/2014/main" id="{25824D5E-8B1B-429E-AC69-F10EE3E3A3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627474B-6010-4469-BDD2-12E3CB86F09D}"/>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837099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09C7D82-C064-4EB6-8ECB-EF27FD1C27EE}"/>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3" name="Footer Placeholder 2">
            <a:extLst>
              <a:ext uri="{FF2B5EF4-FFF2-40B4-BE49-F238E27FC236}">
                <a16:creationId xmlns:a16="http://schemas.microsoft.com/office/drawing/2014/main" id="{61F60CDD-80D6-4FE8-BA03-1EEA8B0AB1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85D1C1-C982-4FC7-A68E-AE6A3ED517E4}"/>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233864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EE9-C4DE-41B4-A0AE-BE12620B09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8E0888-BDE1-45B0-92AC-BD89D04411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020000-87C0-416E-BAC6-F09E6E4D8F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0335EA-BD10-434B-B4F7-EA18ACE313CD}"/>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6" name="Footer Placeholder 5">
            <a:extLst>
              <a:ext uri="{FF2B5EF4-FFF2-40B4-BE49-F238E27FC236}">
                <a16:creationId xmlns:a16="http://schemas.microsoft.com/office/drawing/2014/main" id="{D1727476-E130-4BB1-BAFE-B6E6D526A2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2102FD-B32D-4DF3-B11C-EF5A87997CF7}"/>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1852669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D2B2-5EB4-4BD0-ABC5-3F1159135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721837-86A6-4FD7-8044-77642F1A2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B71B3C2-2F56-4269-AE88-5EBAC4CDAC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2224F6-33F0-4946-B8E8-FFBAAF7E2547}"/>
              </a:ext>
            </a:extLst>
          </p:cNvPr>
          <p:cNvSpPr>
            <a:spLocks noGrp="1"/>
          </p:cNvSpPr>
          <p:nvPr>
            <p:ph type="dt" sz="half" idx="10"/>
          </p:nvPr>
        </p:nvSpPr>
        <p:spPr/>
        <p:txBody>
          <a:bodyPr/>
          <a:lstStyle/>
          <a:p>
            <a:fld id="{C361A2BB-7FE1-41BB-B5C3-76B63F2EE463}" type="datetimeFigureOut">
              <a:rPr lang="en-US" smtClean="0"/>
              <a:t>2/16/2023</a:t>
            </a:fld>
            <a:endParaRPr lang="en-US"/>
          </a:p>
        </p:txBody>
      </p:sp>
      <p:sp>
        <p:nvSpPr>
          <p:cNvPr id="6" name="Footer Placeholder 5">
            <a:extLst>
              <a:ext uri="{FF2B5EF4-FFF2-40B4-BE49-F238E27FC236}">
                <a16:creationId xmlns:a16="http://schemas.microsoft.com/office/drawing/2014/main" id="{AE89DC1C-1710-4835-9960-87ACF92342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CCEF0-8EA6-439A-A440-AEAF3B4539CA}"/>
              </a:ext>
            </a:extLst>
          </p:cNvPr>
          <p:cNvSpPr>
            <a:spLocks noGrp="1"/>
          </p:cNvSpPr>
          <p:nvPr>
            <p:ph type="sldNum" sz="quarter" idx="12"/>
          </p:nvPr>
        </p:nvSpPr>
        <p:spPr/>
        <p:txBody>
          <a:bodyPr/>
          <a:lstStyle/>
          <a:p>
            <a:fld id="{DC26E9A1-643A-4E4D-BC43-C0034ED1CB92}" type="slidenum">
              <a:rPr lang="en-US" smtClean="0"/>
              <a:t>‹#›</a:t>
            </a:fld>
            <a:endParaRPr lang="en-US"/>
          </a:p>
        </p:txBody>
      </p:sp>
    </p:spTree>
    <p:extLst>
      <p:ext uri="{BB962C8B-B14F-4D97-AF65-F5344CB8AC3E}">
        <p14:creationId xmlns:p14="http://schemas.microsoft.com/office/powerpoint/2010/main" val="958595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30D91E-A5DC-42E6-97FF-5B66BA53FD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D5118E-5B6B-41EB-B8A8-5E66C29E5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0E68B-BF13-4D50-8303-4953B1B0CE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1A2BB-7FE1-41BB-B5C3-76B63F2EE463}" type="datetimeFigureOut">
              <a:rPr lang="en-US" smtClean="0"/>
              <a:t>2/16/2023</a:t>
            </a:fld>
            <a:endParaRPr lang="en-US"/>
          </a:p>
        </p:txBody>
      </p:sp>
      <p:sp>
        <p:nvSpPr>
          <p:cNvPr id="5" name="Footer Placeholder 4">
            <a:extLst>
              <a:ext uri="{FF2B5EF4-FFF2-40B4-BE49-F238E27FC236}">
                <a16:creationId xmlns:a16="http://schemas.microsoft.com/office/drawing/2014/main" id="{1468FA36-7DFD-4A31-8F19-DC9E932EF2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710AA9-E5F1-4510-B416-14BEA6E67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26E9A1-643A-4E4D-BC43-C0034ED1CB92}" type="slidenum">
              <a:rPr lang="en-US" smtClean="0"/>
              <a:t>‹#›</a:t>
            </a:fld>
            <a:endParaRPr lang="en-US"/>
          </a:p>
        </p:txBody>
      </p:sp>
    </p:spTree>
    <p:extLst>
      <p:ext uri="{BB962C8B-B14F-4D97-AF65-F5344CB8AC3E}">
        <p14:creationId xmlns:p14="http://schemas.microsoft.com/office/powerpoint/2010/main" val="2742174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B2E3-FEE2-4E12-BA98-5EAF2E420FCA}"/>
              </a:ext>
            </a:extLst>
          </p:cNvPr>
          <p:cNvSpPr>
            <a:spLocks noGrp="1"/>
          </p:cNvSpPr>
          <p:nvPr>
            <p:ph type="ctrTitle"/>
          </p:nvPr>
        </p:nvSpPr>
        <p:spPr>
          <a:xfrm>
            <a:off x="3574088" y="593874"/>
            <a:ext cx="8301693" cy="3712404"/>
          </a:xfrm>
        </p:spPr>
        <p:txBody>
          <a:bodyPr>
            <a:normAutofit fontScale="90000"/>
          </a:bodyPr>
          <a:lstStyle/>
          <a:p>
            <a:r>
              <a:rPr lang="en-US" b="1" dirty="0">
                <a:solidFill>
                  <a:schemeClr val="accent1">
                    <a:lumMod val="75000"/>
                  </a:schemeClr>
                </a:solidFill>
                <a:latin typeface="Lucida Fax" panose="02060602050505020204" pitchFamily="18" charset="0"/>
                <a:cs typeface="Times New Roman" panose="02020603050405020304" pitchFamily="18" charset="0"/>
              </a:rPr>
              <a:t>LNHS</a:t>
            </a:r>
            <a:r>
              <a:rPr lang="en-US" dirty="0">
                <a:latin typeface="Lucida Fax" panose="02060602050505020204" pitchFamily="18" charset="0"/>
                <a:cs typeface="Times New Roman" panose="02020603050405020304" pitchFamily="18" charset="0"/>
              </a:rPr>
              <a:t> </a:t>
            </a:r>
            <a:r>
              <a:rPr lang="en-US" b="1" dirty="0">
                <a:solidFill>
                  <a:schemeClr val="accent1">
                    <a:lumMod val="75000"/>
                  </a:schemeClr>
                </a:solidFill>
                <a:latin typeface="Lucida Fax" panose="02060602050505020204" pitchFamily="18" charset="0"/>
                <a:cs typeface="Times New Roman" panose="02020603050405020304" pitchFamily="18" charset="0"/>
              </a:rPr>
              <a:t>PTSA </a:t>
            </a:r>
            <a:br>
              <a:rPr lang="en-US" dirty="0"/>
            </a:br>
            <a:r>
              <a:rPr lang="en-US" sz="5800" dirty="0">
                <a:solidFill>
                  <a:schemeClr val="bg2">
                    <a:lumMod val="50000"/>
                  </a:schemeClr>
                </a:solidFill>
              </a:rPr>
              <a:t>Tuesday</a:t>
            </a:r>
            <a:br>
              <a:rPr lang="en-US" sz="5800" dirty="0">
                <a:solidFill>
                  <a:schemeClr val="bg2">
                    <a:lumMod val="50000"/>
                  </a:schemeClr>
                </a:solidFill>
              </a:rPr>
            </a:br>
            <a:r>
              <a:rPr lang="en-US" sz="5800" dirty="0">
                <a:solidFill>
                  <a:schemeClr val="bg2">
                    <a:lumMod val="50000"/>
                  </a:schemeClr>
                </a:solidFill>
              </a:rPr>
              <a:t>January 17, 2023</a:t>
            </a:r>
            <a:br>
              <a:rPr lang="en-US" sz="5800" dirty="0">
                <a:solidFill>
                  <a:schemeClr val="bg2">
                    <a:lumMod val="50000"/>
                  </a:schemeClr>
                </a:solidFill>
              </a:rPr>
            </a:br>
            <a:r>
              <a:rPr lang="en-US" sz="5800" dirty="0">
                <a:solidFill>
                  <a:schemeClr val="bg2">
                    <a:lumMod val="50000"/>
                  </a:schemeClr>
                </a:solidFill>
              </a:rPr>
              <a:t>6:30pm</a:t>
            </a:r>
            <a:br>
              <a:rPr lang="en-US" sz="5800" dirty="0">
                <a:solidFill>
                  <a:schemeClr val="bg2">
                    <a:lumMod val="50000"/>
                  </a:schemeClr>
                </a:solidFill>
              </a:rPr>
            </a:br>
            <a:r>
              <a:rPr lang="en-US" sz="5800" dirty="0">
                <a:solidFill>
                  <a:schemeClr val="bg2">
                    <a:lumMod val="50000"/>
                  </a:schemeClr>
                </a:solidFill>
              </a:rPr>
              <a:t>General Meeting</a:t>
            </a:r>
            <a:br>
              <a:rPr lang="en-US" dirty="0"/>
            </a:br>
            <a:r>
              <a:rPr lang="en-US" sz="2200" dirty="0"/>
              <a:t> </a:t>
            </a:r>
            <a:endParaRPr lang="en-US" dirty="0"/>
          </a:p>
        </p:txBody>
      </p:sp>
      <p:sp>
        <p:nvSpPr>
          <p:cNvPr id="3" name="Subtitle 2">
            <a:extLst>
              <a:ext uri="{FF2B5EF4-FFF2-40B4-BE49-F238E27FC236}">
                <a16:creationId xmlns:a16="http://schemas.microsoft.com/office/drawing/2014/main" id="{4C88237F-D0EF-4493-A3A1-FCAB7EBB7E6C}"/>
              </a:ext>
            </a:extLst>
          </p:cNvPr>
          <p:cNvSpPr>
            <a:spLocks noGrp="1"/>
          </p:cNvSpPr>
          <p:nvPr>
            <p:ph type="subTitle" idx="1"/>
          </p:nvPr>
        </p:nvSpPr>
        <p:spPr>
          <a:xfrm>
            <a:off x="316219" y="4547451"/>
            <a:ext cx="11559562" cy="1957847"/>
          </a:xfrm>
        </p:spPr>
        <p:txBody>
          <a:bodyPr>
            <a:normAutofit/>
          </a:bodyPr>
          <a:lstStyle/>
          <a:p>
            <a:r>
              <a:rPr lang="en-US" sz="3000" dirty="0">
                <a:solidFill>
                  <a:schemeClr val="accent1">
                    <a:lumMod val="75000"/>
                  </a:schemeClr>
                </a:solidFill>
              </a:rPr>
              <a:t>Followed By Guest Speaker…</a:t>
            </a:r>
          </a:p>
          <a:p>
            <a:r>
              <a:rPr lang="en-US" sz="4800" b="1" dirty="0">
                <a:solidFill>
                  <a:schemeClr val="accent1">
                    <a:lumMod val="75000"/>
                  </a:schemeClr>
                </a:solidFill>
              </a:rPr>
              <a:t>Ms. Whitfield, SAFE Coordinator</a:t>
            </a:r>
          </a:p>
        </p:txBody>
      </p:sp>
      <p:pic>
        <p:nvPicPr>
          <p:cNvPr id="5" name="Picture 4">
            <a:extLst>
              <a:ext uri="{FF2B5EF4-FFF2-40B4-BE49-F238E27FC236}">
                <a16:creationId xmlns:a16="http://schemas.microsoft.com/office/drawing/2014/main" id="{C9CDE8C3-CDFC-4918-A6EA-0949B62E9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219" y="835048"/>
            <a:ext cx="3202450" cy="3230057"/>
          </a:xfrm>
          <a:prstGeom prst="rect">
            <a:avLst/>
          </a:prstGeom>
        </p:spPr>
      </p:pic>
    </p:spTree>
    <p:extLst>
      <p:ext uri="{BB962C8B-B14F-4D97-AF65-F5344CB8AC3E}">
        <p14:creationId xmlns:p14="http://schemas.microsoft.com/office/powerpoint/2010/main" val="2768566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84B3E-B317-45CB-9DE3-30DF84BA3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841" y="405834"/>
            <a:ext cx="2132075" cy="2150455"/>
          </a:xfrm>
          <a:prstGeom prst="rect">
            <a:avLst/>
          </a:prstGeom>
        </p:spPr>
      </p:pic>
      <p:sp>
        <p:nvSpPr>
          <p:cNvPr id="11" name="Title 7">
            <a:extLst>
              <a:ext uri="{FF2B5EF4-FFF2-40B4-BE49-F238E27FC236}">
                <a16:creationId xmlns:a16="http://schemas.microsoft.com/office/drawing/2014/main" id="{2E0E015D-2B1A-4DBF-A1A5-7C715F17E2B2}"/>
              </a:ext>
            </a:extLst>
          </p:cNvPr>
          <p:cNvSpPr txBox="1">
            <a:spLocks/>
          </p:cNvSpPr>
          <p:nvPr/>
        </p:nvSpPr>
        <p:spPr>
          <a:xfrm>
            <a:off x="2462179" y="587125"/>
            <a:ext cx="8288948" cy="208466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dirty="0">
                <a:solidFill>
                  <a:schemeClr val="tx2"/>
                </a:solidFill>
              </a:rPr>
              <a:t>Add Lake Nona High School </a:t>
            </a:r>
          </a:p>
          <a:p>
            <a:r>
              <a:rPr lang="en-US" sz="5400" b="1" dirty="0">
                <a:solidFill>
                  <a:schemeClr val="tx2"/>
                </a:solidFill>
              </a:rPr>
              <a:t>to Your Amazon Account </a:t>
            </a:r>
          </a:p>
          <a:p>
            <a:r>
              <a:rPr lang="en-US" sz="5400" b="1" dirty="0">
                <a:solidFill>
                  <a:schemeClr val="tx2"/>
                </a:solidFill>
              </a:rPr>
              <a:t>while shopping ONLINE!</a:t>
            </a:r>
          </a:p>
        </p:txBody>
      </p:sp>
      <p:pic>
        <p:nvPicPr>
          <p:cNvPr id="9" name="Picture 8" descr="A picture containing text, clipart&#10;&#10;Description automatically generated">
            <a:extLst>
              <a:ext uri="{FF2B5EF4-FFF2-40B4-BE49-F238E27FC236}">
                <a16:creationId xmlns:a16="http://schemas.microsoft.com/office/drawing/2014/main" id="{F8C8303E-06BF-443A-BA27-D25BDAAC9E03}"/>
              </a:ext>
            </a:extLst>
          </p:cNvPr>
          <p:cNvPicPr>
            <a:picLocks noChangeAspect="1"/>
          </p:cNvPicPr>
          <p:nvPr/>
        </p:nvPicPr>
        <p:blipFill rotWithShape="1">
          <a:blip r:embed="rId3">
            <a:extLst>
              <a:ext uri="{28A0092B-C50C-407E-A947-70E740481C1C}">
                <a14:useLocalDpi xmlns:a14="http://schemas.microsoft.com/office/drawing/2010/main" val="0"/>
              </a:ext>
            </a:extLst>
          </a:blip>
          <a:srcRect l="8960" r="7420"/>
          <a:stretch/>
        </p:blipFill>
        <p:spPr>
          <a:xfrm>
            <a:off x="2202583" y="3114593"/>
            <a:ext cx="7786833" cy="2671351"/>
          </a:xfrm>
          <a:prstGeom prst="rect">
            <a:avLst/>
          </a:prstGeom>
          <a:ln w="25400">
            <a:solidFill>
              <a:schemeClr val="tx1"/>
            </a:solidFill>
          </a:ln>
        </p:spPr>
      </p:pic>
      <p:sp>
        <p:nvSpPr>
          <p:cNvPr id="8" name="Title 7">
            <a:extLst>
              <a:ext uri="{FF2B5EF4-FFF2-40B4-BE49-F238E27FC236}">
                <a16:creationId xmlns:a16="http://schemas.microsoft.com/office/drawing/2014/main" id="{575965F7-334A-D531-20E2-9C3B7A3B57C9}"/>
              </a:ext>
            </a:extLst>
          </p:cNvPr>
          <p:cNvSpPr txBox="1">
            <a:spLocks/>
          </p:cNvSpPr>
          <p:nvPr/>
        </p:nvSpPr>
        <p:spPr>
          <a:xfrm>
            <a:off x="2588916" y="5854636"/>
            <a:ext cx="7014166" cy="83247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www.smile.amazon.com</a:t>
            </a:r>
          </a:p>
        </p:txBody>
      </p:sp>
    </p:spTree>
    <p:extLst>
      <p:ext uri="{BB962C8B-B14F-4D97-AF65-F5344CB8AC3E}">
        <p14:creationId xmlns:p14="http://schemas.microsoft.com/office/powerpoint/2010/main" val="295125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DE8C3-CDFC-4918-A6EA-0949B62E9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3940" y="397866"/>
            <a:ext cx="1634812" cy="1648905"/>
          </a:xfrm>
          <a:prstGeom prst="rect">
            <a:avLst/>
          </a:prstGeom>
        </p:spPr>
      </p:pic>
      <p:sp>
        <p:nvSpPr>
          <p:cNvPr id="8" name="Title 7">
            <a:extLst>
              <a:ext uri="{FF2B5EF4-FFF2-40B4-BE49-F238E27FC236}">
                <a16:creationId xmlns:a16="http://schemas.microsoft.com/office/drawing/2014/main" id="{F5593A8E-9F43-436D-BADC-416AC9D124BF}"/>
              </a:ext>
            </a:extLst>
          </p:cNvPr>
          <p:cNvSpPr txBox="1">
            <a:spLocks/>
          </p:cNvSpPr>
          <p:nvPr/>
        </p:nvSpPr>
        <p:spPr>
          <a:xfrm>
            <a:off x="41256" y="1856552"/>
            <a:ext cx="5780180" cy="2380376"/>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t>STAFF </a:t>
            </a:r>
          </a:p>
          <a:p>
            <a:r>
              <a:rPr lang="en-US" sz="8000" dirty="0"/>
              <a:t>APPRECIATION</a:t>
            </a:r>
            <a:endParaRPr lang="en-US" sz="4700" b="1" dirty="0"/>
          </a:p>
        </p:txBody>
      </p:sp>
      <p:sp>
        <p:nvSpPr>
          <p:cNvPr id="6" name="TextBox 5">
            <a:extLst>
              <a:ext uri="{FF2B5EF4-FFF2-40B4-BE49-F238E27FC236}">
                <a16:creationId xmlns:a16="http://schemas.microsoft.com/office/drawing/2014/main" id="{63443386-DD7E-837F-E943-635D368A1BC0}"/>
              </a:ext>
            </a:extLst>
          </p:cNvPr>
          <p:cNvSpPr txBox="1"/>
          <p:nvPr/>
        </p:nvSpPr>
        <p:spPr>
          <a:xfrm rot="291161">
            <a:off x="6116140" y="2853851"/>
            <a:ext cx="3678129" cy="1077218"/>
          </a:xfrm>
          <a:prstGeom prst="rect">
            <a:avLst/>
          </a:prstGeom>
          <a:noFill/>
        </p:spPr>
        <p:txBody>
          <a:bodyPr wrap="square" rtlCol="0">
            <a:spAutoFit/>
          </a:bodyPr>
          <a:lstStyle/>
          <a:p>
            <a:pPr algn="ctr"/>
            <a:r>
              <a:rPr lang="en-US" sz="3200" b="1" dirty="0">
                <a:solidFill>
                  <a:srgbClr val="002060"/>
                </a:solidFill>
              </a:rPr>
              <a:t>December</a:t>
            </a:r>
          </a:p>
          <a:p>
            <a:pPr algn="ctr"/>
            <a:r>
              <a:rPr lang="en-US" sz="3200" b="1" dirty="0">
                <a:solidFill>
                  <a:srgbClr val="002060"/>
                </a:solidFill>
              </a:rPr>
              <a:t>Holiday Staff Lunch </a:t>
            </a:r>
            <a:endParaRPr lang="en-US" sz="3200" dirty="0"/>
          </a:p>
        </p:txBody>
      </p:sp>
      <p:sp>
        <p:nvSpPr>
          <p:cNvPr id="10" name="TextBox 9">
            <a:extLst>
              <a:ext uri="{FF2B5EF4-FFF2-40B4-BE49-F238E27FC236}">
                <a16:creationId xmlns:a16="http://schemas.microsoft.com/office/drawing/2014/main" id="{CC425C39-E8DB-BFBC-29DD-5982715F43EF}"/>
              </a:ext>
            </a:extLst>
          </p:cNvPr>
          <p:cNvSpPr txBox="1"/>
          <p:nvPr/>
        </p:nvSpPr>
        <p:spPr>
          <a:xfrm>
            <a:off x="399488" y="4652561"/>
            <a:ext cx="3206694" cy="1569660"/>
          </a:xfrm>
          <a:prstGeom prst="rect">
            <a:avLst/>
          </a:prstGeom>
          <a:noFill/>
        </p:spPr>
        <p:txBody>
          <a:bodyPr wrap="square" rtlCol="0">
            <a:spAutoFit/>
          </a:bodyPr>
          <a:lstStyle/>
          <a:p>
            <a:pPr algn="ctr"/>
            <a:r>
              <a:rPr lang="en-US" sz="3200" b="1" i="1" u="sng" dirty="0">
                <a:solidFill>
                  <a:srgbClr val="002060"/>
                </a:solidFill>
              </a:rPr>
              <a:t>Upcoming Event</a:t>
            </a:r>
          </a:p>
          <a:p>
            <a:pPr algn="ctr"/>
            <a:r>
              <a:rPr lang="en-US" sz="3200" b="1" dirty="0">
                <a:solidFill>
                  <a:srgbClr val="002060"/>
                </a:solidFill>
              </a:rPr>
              <a:t>Staff Breakfast </a:t>
            </a:r>
          </a:p>
          <a:p>
            <a:pPr algn="ctr"/>
            <a:r>
              <a:rPr lang="en-US" sz="3200" b="1" dirty="0">
                <a:solidFill>
                  <a:srgbClr val="002060"/>
                </a:solidFill>
              </a:rPr>
              <a:t>January 24th</a:t>
            </a:r>
            <a:endParaRPr lang="en-US" sz="3200" dirty="0"/>
          </a:p>
        </p:txBody>
      </p:sp>
      <p:pic>
        <p:nvPicPr>
          <p:cNvPr id="7" name="Picture 6" descr="A group of people sitting at tables&#10;&#10;Description automatically generated with medium confidence">
            <a:extLst>
              <a:ext uri="{FF2B5EF4-FFF2-40B4-BE49-F238E27FC236}">
                <a16:creationId xmlns:a16="http://schemas.microsoft.com/office/drawing/2014/main" id="{ABE8418B-08D7-30D6-4FB6-99911E1B9024}"/>
              </a:ext>
            </a:extLst>
          </p:cNvPr>
          <p:cNvPicPr>
            <a:picLocks noChangeAspect="1"/>
          </p:cNvPicPr>
          <p:nvPr/>
        </p:nvPicPr>
        <p:blipFill rotWithShape="1">
          <a:blip r:embed="rId3">
            <a:extLst>
              <a:ext uri="{28A0092B-C50C-407E-A947-70E740481C1C}">
                <a14:useLocalDpi xmlns:a14="http://schemas.microsoft.com/office/drawing/2010/main" val="0"/>
              </a:ext>
            </a:extLst>
          </a:blip>
          <a:srcRect t="20197"/>
          <a:stretch/>
        </p:blipFill>
        <p:spPr>
          <a:xfrm rot="327207">
            <a:off x="6511534" y="433593"/>
            <a:ext cx="4125585" cy="2469264"/>
          </a:xfrm>
          <a:prstGeom prst="rect">
            <a:avLst/>
          </a:prstGeom>
          <a:ln w="25400">
            <a:solidFill>
              <a:schemeClr val="tx1"/>
            </a:solidFill>
          </a:ln>
        </p:spPr>
      </p:pic>
      <p:pic>
        <p:nvPicPr>
          <p:cNvPr id="3" name="Picture 2" descr="A picture containing text&#10;&#10;Description automatically generated">
            <a:extLst>
              <a:ext uri="{FF2B5EF4-FFF2-40B4-BE49-F238E27FC236}">
                <a16:creationId xmlns:a16="http://schemas.microsoft.com/office/drawing/2014/main" id="{E51B09F6-9CBF-8BDF-25AD-921179D5A4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36710">
            <a:off x="4442025" y="345998"/>
            <a:ext cx="2091251" cy="2709313"/>
          </a:xfrm>
          <a:prstGeom prst="rect">
            <a:avLst/>
          </a:prstGeom>
          <a:ln w="25400">
            <a:solidFill>
              <a:schemeClr val="tx1"/>
            </a:solidFill>
          </a:ln>
        </p:spPr>
      </p:pic>
      <p:pic>
        <p:nvPicPr>
          <p:cNvPr id="9" name="Picture 8" descr="A group of people in clothing&#10;&#10;Description automatically generated with medium confidence">
            <a:extLst>
              <a:ext uri="{FF2B5EF4-FFF2-40B4-BE49-F238E27FC236}">
                <a16:creationId xmlns:a16="http://schemas.microsoft.com/office/drawing/2014/main" id="{F7307024-D023-D737-DB8F-479C13C4FC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324834">
            <a:off x="3918664" y="4127276"/>
            <a:ext cx="3206694" cy="2405021"/>
          </a:xfrm>
          <a:prstGeom prst="rect">
            <a:avLst/>
          </a:prstGeom>
          <a:ln w="28575">
            <a:solidFill>
              <a:schemeClr val="tx1"/>
            </a:solidFill>
          </a:ln>
        </p:spPr>
      </p:pic>
      <p:pic>
        <p:nvPicPr>
          <p:cNvPr id="12" name="Picture 11" descr="A group of people wearing clothing&#10;&#10;Description automatically generated with medium confidence">
            <a:extLst>
              <a:ext uri="{FF2B5EF4-FFF2-40B4-BE49-F238E27FC236}">
                <a16:creationId xmlns:a16="http://schemas.microsoft.com/office/drawing/2014/main" id="{1CF5BA7F-65E8-BA1A-7765-E2659ABA2281}"/>
              </a:ext>
            </a:extLst>
          </p:cNvPr>
          <p:cNvPicPr>
            <a:picLocks noChangeAspect="1"/>
          </p:cNvPicPr>
          <p:nvPr/>
        </p:nvPicPr>
        <p:blipFill rotWithShape="1">
          <a:blip r:embed="rId6">
            <a:extLst>
              <a:ext uri="{28A0092B-C50C-407E-A947-70E740481C1C}">
                <a14:useLocalDpi xmlns:a14="http://schemas.microsoft.com/office/drawing/2010/main" val="0"/>
              </a:ext>
            </a:extLst>
          </a:blip>
          <a:srcRect t="9518"/>
          <a:stretch/>
        </p:blipFill>
        <p:spPr>
          <a:xfrm>
            <a:off x="6961850" y="4146620"/>
            <a:ext cx="2730500" cy="2529904"/>
          </a:xfrm>
          <a:prstGeom prst="rect">
            <a:avLst/>
          </a:prstGeom>
          <a:ln w="25400">
            <a:solidFill>
              <a:schemeClr val="tx1"/>
            </a:solidFill>
          </a:ln>
        </p:spPr>
      </p:pic>
      <p:pic>
        <p:nvPicPr>
          <p:cNvPr id="14" name="Picture 13" descr="Calendar&#10;&#10;Description automatically generated">
            <a:extLst>
              <a:ext uri="{FF2B5EF4-FFF2-40B4-BE49-F238E27FC236}">
                <a16:creationId xmlns:a16="http://schemas.microsoft.com/office/drawing/2014/main" id="{17F9F035-2EFB-549F-73EE-20C16BB62D6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357374">
            <a:off x="9648800" y="3459354"/>
            <a:ext cx="2008083" cy="2601565"/>
          </a:xfrm>
          <a:prstGeom prst="rect">
            <a:avLst/>
          </a:prstGeom>
          <a:ln w="25400">
            <a:solidFill>
              <a:schemeClr val="tx1"/>
            </a:solidFill>
          </a:ln>
        </p:spPr>
      </p:pic>
    </p:spTree>
    <p:extLst>
      <p:ext uri="{BB962C8B-B14F-4D97-AF65-F5344CB8AC3E}">
        <p14:creationId xmlns:p14="http://schemas.microsoft.com/office/powerpoint/2010/main" val="3999118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95000"/>
          </a:schemeClr>
        </a:solidFill>
        <a:effectLst/>
      </p:bgPr>
    </p:bg>
    <p:spTree>
      <p:nvGrpSpPr>
        <p:cNvPr id="1" name=""/>
        <p:cNvGrpSpPr/>
        <p:nvPr/>
      </p:nvGrpSpPr>
      <p:grpSpPr>
        <a:xfrm>
          <a:off x="0" y="0"/>
          <a:ext cx="0" cy="0"/>
          <a:chOff x="0" y="0"/>
          <a:chExt cx="0" cy="0"/>
        </a:xfrm>
      </p:grpSpPr>
      <p:pic>
        <p:nvPicPr>
          <p:cNvPr id="3" name="Picture 2" descr="Qr code&#10;&#10;Description automatically generated">
            <a:extLst>
              <a:ext uri="{FF2B5EF4-FFF2-40B4-BE49-F238E27FC236}">
                <a16:creationId xmlns:a16="http://schemas.microsoft.com/office/drawing/2014/main" id="{2C5AF7FA-3189-8550-D1F5-E3909939B4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9923" y="111847"/>
            <a:ext cx="6613892" cy="6613892"/>
          </a:xfrm>
          <a:prstGeom prst="rect">
            <a:avLst/>
          </a:prstGeom>
          <a:ln w="25400">
            <a:solidFill>
              <a:schemeClr val="tx2"/>
            </a:solidFill>
          </a:ln>
        </p:spPr>
      </p:pic>
      <p:pic>
        <p:nvPicPr>
          <p:cNvPr id="5" name="Picture 4">
            <a:extLst>
              <a:ext uri="{FF2B5EF4-FFF2-40B4-BE49-F238E27FC236}">
                <a16:creationId xmlns:a16="http://schemas.microsoft.com/office/drawing/2014/main" id="{B80C342B-54DA-297E-998A-D57C29AD7F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0554" y="723113"/>
            <a:ext cx="1634812" cy="1648905"/>
          </a:xfrm>
          <a:prstGeom prst="rect">
            <a:avLst/>
          </a:prstGeom>
        </p:spPr>
      </p:pic>
      <p:sp>
        <p:nvSpPr>
          <p:cNvPr id="6" name="Title 7">
            <a:extLst>
              <a:ext uri="{FF2B5EF4-FFF2-40B4-BE49-F238E27FC236}">
                <a16:creationId xmlns:a16="http://schemas.microsoft.com/office/drawing/2014/main" id="{ECD18187-CAB5-1BE5-21B2-867942D5ED57}"/>
              </a:ext>
            </a:extLst>
          </p:cNvPr>
          <p:cNvSpPr txBox="1">
            <a:spLocks/>
          </p:cNvSpPr>
          <p:nvPr/>
        </p:nvSpPr>
        <p:spPr>
          <a:xfrm>
            <a:off x="-48174" y="2920179"/>
            <a:ext cx="5292267" cy="2805372"/>
          </a:xfrm>
          <a:prstGeom prst="rect">
            <a:avLst/>
          </a:prstGeom>
        </p:spPr>
        <p:txBody>
          <a:bodyPr vert="horz" lIns="91440" tIns="45720" rIns="91440" bIns="45720" rtlCol="0" anchor="b">
            <a:normAutofit fontScale="8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300" dirty="0"/>
              <a:t>LEARN WITH </a:t>
            </a:r>
          </a:p>
          <a:p>
            <a:r>
              <a:rPr lang="en-US" sz="7300" dirty="0"/>
              <a:t>LIONS</a:t>
            </a:r>
            <a:br>
              <a:rPr lang="en-US" dirty="0"/>
            </a:br>
            <a:r>
              <a:rPr lang="en-US" sz="4400" b="1" dirty="0"/>
              <a:t>Virtual Tutoring Club</a:t>
            </a:r>
          </a:p>
          <a:p>
            <a:r>
              <a:rPr lang="en-US" sz="4400" b="1" i="1" dirty="0">
                <a:solidFill>
                  <a:srgbClr val="0070C0"/>
                </a:solidFill>
              </a:rPr>
              <a:t>Application Date Extended</a:t>
            </a:r>
          </a:p>
        </p:txBody>
      </p:sp>
    </p:spTree>
    <p:extLst>
      <p:ext uri="{BB962C8B-B14F-4D97-AF65-F5344CB8AC3E}">
        <p14:creationId xmlns:p14="http://schemas.microsoft.com/office/powerpoint/2010/main" val="524131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F8F388-A71B-4075-9740-3E3080934EAE}"/>
              </a:ext>
            </a:extLst>
          </p:cNvPr>
          <p:cNvSpPr/>
          <p:nvPr/>
        </p:nvSpPr>
        <p:spPr>
          <a:xfrm>
            <a:off x="1977656" y="383616"/>
            <a:ext cx="9790278" cy="923330"/>
          </a:xfrm>
          <a:prstGeom prst="rect">
            <a:avLst/>
          </a:prstGeom>
        </p:spPr>
        <p:txBody>
          <a:bodyPr wrap="square">
            <a:spAutoFit/>
          </a:bodyPr>
          <a:lstStyle/>
          <a:p>
            <a:pPr algn="ctr"/>
            <a:r>
              <a:rPr lang="en-US" sz="5400" dirty="0">
                <a:solidFill>
                  <a:schemeClr val="bg1"/>
                </a:solidFill>
              </a:rPr>
              <a:t>PTSA STAFF APPRECIATION</a:t>
            </a:r>
            <a:endParaRPr lang="en-US" sz="5400" dirty="0"/>
          </a:p>
        </p:txBody>
      </p:sp>
      <p:pic>
        <p:nvPicPr>
          <p:cNvPr id="9" name="Picture 8" descr="Graphical user interface&#10;&#10;Description automatically generated with medium confidence">
            <a:extLst>
              <a:ext uri="{FF2B5EF4-FFF2-40B4-BE49-F238E27FC236}">
                <a16:creationId xmlns:a16="http://schemas.microsoft.com/office/drawing/2014/main" id="{D29A597A-DD62-4176-B969-D4408FD46DC4}"/>
              </a:ext>
            </a:extLst>
          </p:cNvPr>
          <p:cNvPicPr>
            <a:picLocks noChangeAspect="1"/>
          </p:cNvPicPr>
          <p:nvPr/>
        </p:nvPicPr>
        <p:blipFill rotWithShape="1">
          <a:blip r:embed="rId2">
            <a:extLst>
              <a:ext uri="{28A0092B-C50C-407E-A947-70E740481C1C}">
                <a14:useLocalDpi xmlns:a14="http://schemas.microsoft.com/office/drawing/2010/main" val="0"/>
              </a:ext>
            </a:extLst>
          </a:blip>
          <a:srcRect b="68617"/>
          <a:stretch/>
        </p:blipFill>
        <p:spPr>
          <a:xfrm>
            <a:off x="424066" y="383616"/>
            <a:ext cx="6104918" cy="2500261"/>
          </a:xfrm>
          <a:prstGeom prst="rect">
            <a:avLst/>
          </a:prstGeom>
        </p:spPr>
      </p:pic>
      <p:pic>
        <p:nvPicPr>
          <p:cNvPr id="11" name="Picture 10" descr="Graphical user interface&#10;&#10;Description automatically generated with medium confidence">
            <a:extLst>
              <a:ext uri="{FF2B5EF4-FFF2-40B4-BE49-F238E27FC236}">
                <a16:creationId xmlns:a16="http://schemas.microsoft.com/office/drawing/2014/main" id="{442FBD18-A493-4FA4-9BF7-EDF3C5F7DDB1}"/>
              </a:ext>
            </a:extLst>
          </p:cNvPr>
          <p:cNvPicPr>
            <a:picLocks noChangeAspect="1"/>
          </p:cNvPicPr>
          <p:nvPr/>
        </p:nvPicPr>
        <p:blipFill rotWithShape="1">
          <a:blip r:embed="rId2">
            <a:extLst>
              <a:ext uri="{28A0092B-C50C-407E-A947-70E740481C1C}">
                <a14:useLocalDpi xmlns:a14="http://schemas.microsoft.com/office/drawing/2010/main" val="0"/>
              </a:ext>
            </a:extLst>
          </a:blip>
          <a:srcRect t="31795" r="47412"/>
          <a:stretch/>
        </p:blipFill>
        <p:spPr>
          <a:xfrm>
            <a:off x="7389835" y="224710"/>
            <a:ext cx="3819541" cy="6464851"/>
          </a:xfrm>
          <a:prstGeom prst="rect">
            <a:avLst/>
          </a:prstGeom>
        </p:spPr>
      </p:pic>
      <p:pic>
        <p:nvPicPr>
          <p:cNvPr id="13" name="Picture 12" descr="Graphical user interface&#10;&#10;Description automatically generated with medium confidence">
            <a:extLst>
              <a:ext uri="{FF2B5EF4-FFF2-40B4-BE49-F238E27FC236}">
                <a16:creationId xmlns:a16="http://schemas.microsoft.com/office/drawing/2014/main" id="{67FDB246-C464-4BEF-BB61-327D2D58EF5B}"/>
              </a:ext>
            </a:extLst>
          </p:cNvPr>
          <p:cNvPicPr>
            <a:picLocks noChangeAspect="1"/>
          </p:cNvPicPr>
          <p:nvPr/>
        </p:nvPicPr>
        <p:blipFill rotWithShape="1">
          <a:blip r:embed="rId2">
            <a:extLst>
              <a:ext uri="{28A0092B-C50C-407E-A947-70E740481C1C}">
                <a14:useLocalDpi xmlns:a14="http://schemas.microsoft.com/office/drawing/2010/main" val="0"/>
              </a:ext>
            </a:extLst>
          </a:blip>
          <a:srcRect l="54729" t="32615" b="34769"/>
          <a:stretch/>
        </p:blipFill>
        <p:spPr>
          <a:xfrm>
            <a:off x="2194560" y="2883877"/>
            <a:ext cx="4067153" cy="3823934"/>
          </a:xfrm>
          <a:prstGeom prst="rect">
            <a:avLst/>
          </a:prstGeom>
        </p:spPr>
      </p:pic>
    </p:spTree>
    <p:extLst>
      <p:ext uri="{BB962C8B-B14F-4D97-AF65-F5344CB8AC3E}">
        <p14:creationId xmlns:p14="http://schemas.microsoft.com/office/powerpoint/2010/main" val="2082630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DE8C3-CDFC-4918-A6EA-0949B62E9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383" y="378628"/>
            <a:ext cx="1634812" cy="1648905"/>
          </a:xfrm>
          <a:prstGeom prst="rect">
            <a:avLst/>
          </a:prstGeom>
        </p:spPr>
      </p:pic>
      <p:sp>
        <p:nvSpPr>
          <p:cNvPr id="6" name="Content Placeholder 5">
            <a:extLst>
              <a:ext uri="{FF2B5EF4-FFF2-40B4-BE49-F238E27FC236}">
                <a16:creationId xmlns:a16="http://schemas.microsoft.com/office/drawing/2014/main" id="{DA241607-C00D-4DB0-8E76-A2B956FBE3FF}"/>
              </a:ext>
            </a:extLst>
          </p:cNvPr>
          <p:cNvSpPr>
            <a:spLocks noGrp="1"/>
          </p:cNvSpPr>
          <p:nvPr>
            <p:ph sz="half" idx="1"/>
          </p:nvPr>
        </p:nvSpPr>
        <p:spPr>
          <a:xfrm>
            <a:off x="331303" y="2141959"/>
            <a:ext cx="11521689" cy="4494366"/>
          </a:xfrm>
        </p:spPr>
        <p:txBody>
          <a:bodyPr>
            <a:normAutofit fontScale="85000" lnSpcReduction="20000"/>
          </a:bodyPr>
          <a:lstStyle/>
          <a:p>
            <a:pPr marL="0" indent="0" algn="ctr">
              <a:buNone/>
            </a:pPr>
            <a:r>
              <a:rPr lang="en-US" sz="7000" b="1" dirty="0">
                <a:solidFill>
                  <a:schemeClr val="bg2">
                    <a:lumMod val="25000"/>
                  </a:schemeClr>
                </a:solidFill>
              </a:rPr>
              <a:t>www.LNHSPTSA.com</a:t>
            </a:r>
          </a:p>
          <a:p>
            <a:pPr marL="0" indent="0" algn="ctr">
              <a:buNone/>
            </a:pPr>
            <a:r>
              <a:rPr lang="en-US" sz="6800" b="1" dirty="0">
                <a:solidFill>
                  <a:schemeClr val="bg2">
                    <a:lumMod val="25000"/>
                  </a:schemeClr>
                </a:solidFill>
              </a:rPr>
              <a:t>www.Facebook.com/LNHSPTSA</a:t>
            </a:r>
          </a:p>
          <a:p>
            <a:pPr marL="0" indent="0">
              <a:buNone/>
            </a:pPr>
            <a:r>
              <a:rPr lang="en-US" sz="5000" b="1" dirty="0">
                <a:solidFill>
                  <a:srgbClr val="C00000"/>
                </a:solidFill>
              </a:rPr>
              <a:t>         </a:t>
            </a:r>
            <a:r>
              <a:rPr lang="en-US" sz="5200" b="1" u="sng" dirty="0">
                <a:solidFill>
                  <a:srgbClr val="C00000"/>
                </a:solidFill>
              </a:rPr>
              <a:t>SAVE THE DATE</a:t>
            </a:r>
          </a:p>
          <a:p>
            <a:pPr marL="0" indent="0">
              <a:buNone/>
            </a:pPr>
            <a:r>
              <a:rPr lang="en-US" sz="5200" b="1" i="1" dirty="0">
                <a:solidFill>
                  <a:srgbClr val="C00000"/>
                </a:solidFill>
              </a:rPr>
              <a:t>   Next General Meeting</a:t>
            </a:r>
          </a:p>
          <a:p>
            <a:pPr marL="0" indent="0">
              <a:buNone/>
            </a:pPr>
            <a:r>
              <a:rPr lang="en-US" sz="5200" b="1" i="1" dirty="0">
                <a:solidFill>
                  <a:srgbClr val="C00000"/>
                </a:solidFill>
              </a:rPr>
              <a:t>February 15th at 6:30pm</a:t>
            </a:r>
          </a:p>
          <a:p>
            <a:pPr marL="0" indent="0">
              <a:buNone/>
            </a:pPr>
            <a:r>
              <a:rPr lang="en-US" sz="5200" b="1" i="1" dirty="0">
                <a:solidFill>
                  <a:srgbClr val="C00000"/>
                </a:solidFill>
              </a:rPr>
              <a:t>         (Wednesday)</a:t>
            </a:r>
          </a:p>
          <a:p>
            <a:pPr marL="0" indent="0">
              <a:buNone/>
            </a:pPr>
            <a:r>
              <a:rPr lang="en-US" sz="4800" b="1" i="1" dirty="0">
                <a:solidFill>
                  <a:srgbClr val="C00000"/>
                </a:solidFill>
              </a:rPr>
              <a:t>                                                          Dual Enrollment</a:t>
            </a:r>
          </a:p>
        </p:txBody>
      </p:sp>
      <p:sp>
        <p:nvSpPr>
          <p:cNvPr id="2" name="TextBox 1">
            <a:extLst>
              <a:ext uri="{FF2B5EF4-FFF2-40B4-BE49-F238E27FC236}">
                <a16:creationId xmlns:a16="http://schemas.microsoft.com/office/drawing/2014/main" id="{F08D8BAF-9387-41D6-98CD-8CB23FC6C013}"/>
              </a:ext>
            </a:extLst>
          </p:cNvPr>
          <p:cNvSpPr txBox="1"/>
          <p:nvPr/>
        </p:nvSpPr>
        <p:spPr>
          <a:xfrm>
            <a:off x="1892596" y="224236"/>
            <a:ext cx="7110727" cy="1938992"/>
          </a:xfrm>
          <a:prstGeom prst="rect">
            <a:avLst/>
          </a:prstGeom>
          <a:noFill/>
        </p:spPr>
        <p:txBody>
          <a:bodyPr wrap="square" rtlCol="0">
            <a:spAutoFit/>
          </a:bodyPr>
          <a:lstStyle/>
          <a:p>
            <a:pPr algn="ctr"/>
            <a:r>
              <a:rPr lang="en-US" sz="6000" b="1" dirty="0"/>
              <a:t>STAY CONNECTED</a:t>
            </a:r>
          </a:p>
          <a:p>
            <a:pPr algn="ctr"/>
            <a:r>
              <a:rPr lang="en-US" sz="6000" b="1" dirty="0"/>
              <a:t>WITH LNHS PTSA</a:t>
            </a:r>
            <a:endParaRPr lang="en-US" sz="4500" b="1" dirty="0"/>
          </a:p>
        </p:txBody>
      </p:sp>
      <p:pic>
        <p:nvPicPr>
          <p:cNvPr id="3074" name="Picture 2" descr="Free Instagram Cliparts, Download Free Instagram Cliparts png images, Free  ClipArts on Clipart Library">
            <a:extLst>
              <a:ext uri="{FF2B5EF4-FFF2-40B4-BE49-F238E27FC236}">
                <a16:creationId xmlns:a16="http://schemas.microsoft.com/office/drawing/2014/main" id="{FCCF84C7-59BF-4C65-9788-24599F9617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9448" y="459328"/>
            <a:ext cx="1983544" cy="148765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acebook clipart clipart kid 2">
            <a:extLst>
              <a:ext uri="{FF2B5EF4-FFF2-40B4-BE49-F238E27FC236}">
                <a16:creationId xmlns:a16="http://schemas.microsoft.com/office/drawing/2014/main" id="{E28E66CC-D7B8-4B94-B010-C6A254323BC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1346" r="2083"/>
          <a:stretch/>
        </p:blipFill>
        <p:spPr bwMode="auto">
          <a:xfrm>
            <a:off x="8499997" y="382818"/>
            <a:ext cx="1510781" cy="165708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113DCBD2-65AE-3DFA-A23E-118A641BAA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4069" y="3645872"/>
            <a:ext cx="4823087" cy="2283874"/>
          </a:xfrm>
          <a:prstGeom prst="rect">
            <a:avLst/>
          </a:prstGeom>
        </p:spPr>
      </p:pic>
    </p:spTree>
    <p:extLst>
      <p:ext uri="{BB962C8B-B14F-4D97-AF65-F5344CB8AC3E}">
        <p14:creationId xmlns:p14="http://schemas.microsoft.com/office/powerpoint/2010/main" val="1722757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2B2E3-FEE2-4E12-BA98-5EAF2E420FCA}"/>
              </a:ext>
            </a:extLst>
          </p:cNvPr>
          <p:cNvSpPr>
            <a:spLocks noGrp="1"/>
          </p:cNvSpPr>
          <p:nvPr>
            <p:ph type="ctrTitle"/>
          </p:nvPr>
        </p:nvSpPr>
        <p:spPr>
          <a:xfrm>
            <a:off x="813066" y="372083"/>
            <a:ext cx="6432862" cy="1426432"/>
          </a:xfrm>
        </p:spPr>
        <p:txBody>
          <a:bodyPr>
            <a:normAutofit fontScale="90000"/>
          </a:bodyPr>
          <a:lstStyle/>
          <a:p>
            <a:r>
              <a:rPr lang="en-US" sz="5000" b="1" dirty="0">
                <a:solidFill>
                  <a:schemeClr val="accent1">
                    <a:lumMod val="75000"/>
                  </a:schemeClr>
                </a:solidFill>
                <a:latin typeface="Lucida Fax" panose="02060602050505020204" pitchFamily="18" charset="0"/>
                <a:cs typeface="Times New Roman" panose="02020603050405020304" pitchFamily="18" charset="0"/>
              </a:rPr>
              <a:t>LNHS</a:t>
            </a:r>
            <a:r>
              <a:rPr lang="en-US" sz="5000" dirty="0">
                <a:latin typeface="Lucida Fax" panose="02060602050505020204" pitchFamily="18" charset="0"/>
                <a:cs typeface="Times New Roman" panose="02020603050405020304" pitchFamily="18" charset="0"/>
              </a:rPr>
              <a:t> </a:t>
            </a:r>
            <a:r>
              <a:rPr lang="en-US" sz="5000" b="1" dirty="0">
                <a:solidFill>
                  <a:schemeClr val="accent1">
                    <a:lumMod val="75000"/>
                  </a:schemeClr>
                </a:solidFill>
                <a:latin typeface="Lucida Fax" panose="02060602050505020204" pitchFamily="18" charset="0"/>
                <a:cs typeface="Times New Roman" panose="02020603050405020304" pitchFamily="18" charset="0"/>
              </a:rPr>
              <a:t>PTSA </a:t>
            </a:r>
            <a:br>
              <a:rPr lang="en-US" sz="5000" dirty="0"/>
            </a:br>
            <a:r>
              <a:rPr lang="en-US" sz="4800" b="1" dirty="0"/>
              <a:t>January Meeting Topic</a:t>
            </a:r>
          </a:p>
        </p:txBody>
      </p:sp>
      <p:sp>
        <p:nvSpPr>
          <p:cNvPr id="7" name="Subtitle 2">
            <a:extLst>
              <a:ext uri="{FF2B5EF4-FFF2-40B4-BE49-F238E27FC236}">
                <a16:creationId xmlns:a16="http://schemas.microsoft.com/office/drawing/2014/main" id="{E8370FF5-11EE-2ED0-1761-222D0DC90BFF}"/>
              </a:ext>
            </a:extLst>
          </p:cNvPr>
          <p:cNvSpPr txBox="1">
            <a:spLocks/>
          </p:cNvSpPr>
          <p:nvPr/>
        </p:nvSpPr>
        <p:spPr>
          <a:xfrm>
            <a:off x="495998" y="1974415"/>
            <a:ext cx="7400468" cy="431531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6000" b="1" dirty="0"/>
              <a:t>Meet Our</a:t>
            </a:r>
          </a:p>
          <a:p>
            <a:r>
              <a:rPr lang="en-US" sz="6000" b="1" dirty="0"/>
              <a:t>SAFE Coordinator</a:t>
            </a:r>
          </a:p>
          <a:p>
            <a:r>
              <a:rPr lang="en-US" sz="6000" b="1" i="1" dirty="0">
                <a:solidFill>
                  <a:srgbClr val="002060"/>
                </a:solidFill>
              </a:rPr>
              <a:t>Ms. Whitfield</a:t>
            </a:r>
          </a:p>
          <a:p>
            <a:r>
              <a:rPr lang="en-US" sz="4000" b="1" dirty="0">
                <a:solidFill>
                  <a:srgbClr val="002060"/>
                </a:solidFill>
              </a:rPr>
              <a:t>Tammy.Whitfield@ocps.net</a:t>
            </a:r>
          </a:p>
          <a:p>
            <a:r>
              <a:rPr lang="en-US" b="1" dirty="0">
                <a:solidFill>
                  <a:srgbClr val="002060"/>
                </a:solidFill>
              </a:rPr>
              <a:t>www.lakenonahs.ocps.net/student_services/s_a_f_e</a:t>
            </a:r>
          </a:p>
          <a:p>
            <a:endParaRPr lang="en-US" b="1" dirty="0">
              <a:solidFill>
                <a:srgbClr val="002060"/>
              </a:solidFill>
            </a:endParaRPr>
          </a:p>
        </p:txBody>
      </p:sp>
      <p:pic>
        <p:nvPicPr>
          <p:cNvPr id="3" name="Picture 2" descr="May be an image of 1 person, big cat and text that says 'WELCOME TO THE PRIDE MRS CAMPBELL Principal WEORE Wz ARE LAKE NONA IN'">
            <a:extLst>
              <a:ext uri="{FF2B5EF4-FFF2-40B4-BE49-F238E27FC236}">
                <a16:creationId xmlns:a16="http://schemas.microsoft.com/office/drawing/2014/main" id="{69475A76-AF98-5A76-292E-AED90DE294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022"/>
          <a:stretch/>
        </p:blipFill>
        <p:spPr bwMode="auto">
          <a:xfrm>
            <a:off x="8700655" y="0"/>
            <a:ext cx="349605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blue and white logo&#10;&#10;Description automatically generated with medium confidence">
            <a:extLst>
              <a:ext uri="{FF2B5EF4-FFF2-40B4-BE49-F238E27FC236}">
                <a16:creationId xmlns:a16="http://schemas.microsoft.com/office/drawing/2014/main" id="{C8CE613B-7122-8BB7-A66F-A4CD440DE0A9}"/>
              </a:ext>
            </a:extLst>
          </p:cNvPr>
          <p:cNvPicPr>
            <a:picLocks noChangeAspect="1"/>
          </p:cNvPicPr>
          <p:nvPr/>
        </p:nvPicPr>
        <p:blipFill rotWithShape="1">
          <a:blip r:embed="rId3">
            <a:extLst>
              <a:ext uri="{28A0092B-C50C-407E-A947-70E740481C1C}">
                <a14:useLocalDpi xmlns:a14="http://schemas.microsoft.com/office/drawing/2010/main" val="0"/>
              </a:ext>
            </a:extLst>
          </a:blip>
          <a:srcRect l="4921" t="5714" r="6191" b="5185"/>
          <a:stretch/>
        </p:blipFill>
        <p:spPr>
          <a:xfrm>
            <a:off x="7813651" y="196184"/>
            <a:ext cx="1774008" cy="1778231"/>
          </a:xfrm>
          <a:prstGeom prst="rect">
            <a:avLst/>
          </a:prstGeom>
        </p:spPr>
      </p:pic>
    </p:spTree>
    <p:extLst>
      <p:ext uri="{BB962C8B-B14F-4D97-AF65-F5344CB8AC3E}">
        <p14:creationId xmlns:p14="http://schemas.microsoft.com/office/powerpoint/2010/main" val="3089231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mage1.png">
            <a:extLst>
              <a:ext uri="{FF2B5EF4-FFF2-40B4-BE49-F238E27FC236}">
                <a16:creationId xmlns:a16="http://schemas.microsoft.com/office/drawing/2014/main" id="{A3EEDCB2-90B1-4FEE-9CFB-F82303789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080"/>
          <a:stretch>
            <a:fillRect/>
          </a:stretch>
        </p:blipFill>
        <p:spPr bwMode="auto">
          <a:xfrm>
            <a:off x="10058076" y="182762"/>
            <a:ext cx="1904737" cy="182978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6C49230F-4948-4382-BAFE-C614AEB91895}"/>
              </a:ext>
            </a:extLst>
          </p:cNvPr>
          <p:cNvSpPr>
            <a:spLocks noGrp="1"/>
          </p:cNvSpPr>
          <p:nvPr>
            <p:ph type="title"/>
          </p:nvPr>
        </p:nvSpPr>
        <p:spPr>
          <a:xfrm>
            <a:off x="1074223" y="44694"/>
            <a:ext cx="8468833" cy="1519648"/>
          </a:xfrm>
        </p:spPr>
        <p:txBody>
          <a:bodyPr>
            <a:normAutofit/>
          </a:bodyPr>
          <a:lstStyle/>
          <a:p>
            <a:pPr algn="ctr"/>
            <a:r>
              <a:rPr lang="en-US" altLang="en-US" b="1" dirty="0" bmk="_Hlk40609761">
                <a:solidFill>
                  <a:srgbClr val="002060"/>
                </a:solidFill>
                <a:latin typeface="Arial" panose="020B0604020202020204" pitchFamily="34" charset="0"/>
                <a:ea typeface="Arial Narrow" panose="020B0606020202030204" pitchFamily="34" charset="0"/>
                <a:cs typeface="Arial" panose="020B0604020202020204" pitchFamily="34" charset="0"/>
              </a:rPr>
              <a:t>LNHS PTSA Meeting Agenda</a:t>
            </a:r>
            <a:br>
              <a:rPr lang="en-US" altLang="en-US" b="1" dirty="0" bmk="_Hlk40609761">
                <a:solidFill>
                  <a:srgbClr val="002060"/>
                </a:solidFill>
                <a:latin typeface="Arial" panose="020B0604020202020204" pitchFamily="34" charset="0"/>
                <a:ea typeface="Arial Narrow" panose="020B0606020202030204" pitchFamily="34" charset="0"/>
                <a:cs typeface="Arial" panose="020B0604020202020204" pitchFamily="34" charset="0"/>
              </a:rPr>
            </a:br>
            <a:r>
              <a:rPr lang="en-US" altLang="en-US" b="1" dirty="0" bmk="_Hlk40609761">
                <a:solidFill>
                  <a:srgbClr val="002060"/>
                </a:solidFill>
                <a:latin typeface="Arial" panose="020B0604020202020204" pitchFamily="34" charset="0"/>
                <a:ea typeface="Arial Narrow" panose="020B0606020202030204" pitchFamily="34" charset="0"/>
                <a:cs typeface="Arial" panose="020B0604020202020204" pitchFamily="34" charset="0"/>
              </a:rPr>
              <a:t>January 17, 2023</a:t>
            </a:r>
            <a:endParaRPr lang="en-US" dirty="0"/>
          </a:p>
        </p:txBody>
      </p:sp>
      <p:sp>
        <p:nvSpPr>
          <p:cNvPr id="7" name="Content Placeholder 6">
            <a:extLst>
              <a:ext uri="{FF2B5EF4-FFF2-40B4-BE49-F238E27FC236}">
                <a16:creationId xmlns:a16="http://schemas.microsoft.com/office/drawing/2014/main" id="{D3EA0BA2-9BA3-4806-9B96-A1B29D7AEB71}"/>
              </a:ext>
            </a:extLst>
          </p:cNvPr>
          <p:cNvSpPr>
            <a:spLocks noGrp="1"/>
          </p:cNvSpPr>
          <p:nvPr>
            <p:ph sz="half" idx="1"/>
          </p:nvPr>
        </p:nvSpPr>
        <p:spPr>
          <a:xfrm>
            <a:off x="161852" y="1155307"/>
            <a:ext cx="5934148" cy="5136096"/>
          </a:xfrm>
        </p:spPr>
        <p:txBody>
          <a:bodyPr>
            <a:noAutofit/>
          </a:bodyPr>
          <a:lstStyle/>
          <a:p>
            <a:pPr marL="0" lvl="0" indent="0" eaLnBrk="0" fontAlgn="base" hangingPunct="0">
              <a:lnSpc>
                <a:spcPct val="100000"/>
              </a:lnSpc>
              <a:spcBef>
                <a:spcPct val="0"/>
              </a:spcBef>
              <a:spcAft>
                <a:spcPct val="0"/>
              </a:spcAft>
              <a:buNone/>
              <a:tabLst>
                <a:tab pos="114300" algn="l"/>
              </a:tabLst>
            </a:pPr>
            <a:r>
              <a:rPr kumimoji="0" lang="en-US" altLang="en-US" sz="2400" b="1" i="0" u="sng" strike="noStrike" cap="none" normalizeH="0" baseline="0" dirty="0" bmk="_Hlk40609761">
                <a:ln>
                  <a:noFill/>
                </a:ln>
                <a:solidFill>
                  <a:schemeClr val="tx1"/>
                </a:solidFill>
                <a:effectLst/>
                <a:latin typeface="Arial" panose="020B0604020202020204" pitchFamily="34" charset="0"/>
                <a:ea typeface="Arial Narrow" panose="020B0606020202030204" pitchFamily="34" charset="0"/>
                <a:cs typeface="Arial Narrow" panose="020B0606020202030204" pitchFamily="34" charset="0"/>
              </a:rPr>
              <a:t>Agenda</a:t>
            </a:r>
            <a:r>
              <a:rPr kumimoji="0" lang="en-US" altLang="en-US" sz="2400" b="0" i="0" u="none" strike="noStrike" cap="none" normalizeH="0" baseline="0" dirty="0" bmk="_Hlk40609761">
                <a:ln>
                  <a:noFill/>
                </a:ln>
                <a:solidFill>
                  <a:schemeClr val="tx1"/>
                </a:solidFill>
                <a:effectLst/>
                <a:latin typeface="Arial" panose="020B0604020202020204" pitchFamily="34" charset="0"/>
                <a:ea typeface="Arial Narrow" panose="020B0606020202030204" pitchFamily="34" charset="0"/>
                <a:cs typeface="Arial Narrow" panose="020B0606020202030204" pitchFamily="34" charset="0"/>
              </a:rPr>
              <a:t>: </a:t>
            </a:r>
            <a:endParaRPr kumimoji="0" lang="en-US" altLang="en-US" sz="2400" b="0" i="0" u="none" strike="noStrike" cap="none" normalizeH="0" baseline="0" dirty="0" bmk="_Hlk40609761">
              <a:ln>
                <a:noFill/>
              </a:ln>
              <a:solidFill>
                <a:schemeClr val="tx1"/>
              </a:solidFill>
              <a:effectLst/>
              <a:latin typeface="Arial" panose="020B0604020202020204" pitchFamily="34" charset="0"/>
            </a:endParaRPr>
          </a:p>
          <a:p>
            <a:pPr marL="0" indent="0" eaLnBrk="0" fontAlgn="base" hangingPunct="0">
              <a:lnSpc>
                <a:spcPct val="100000"/>
              </a:lnSpc>
              <a:spcBef>
                <a:spcPct val="0"/>
              </a:spcBef>
              <a:spcAft>
                <a:spcPct val="0"/>
              </a:spcAft>
              <a:buNone/>
              <a:tabLst>
                <a:tab pos="114300" algn="l"/>
              </a:tabLst>
            </a:pPr>
            <a:r>
              <a:rPr lang="en-US" altLang="en-US" sz="1800" dirty="0" bmk="_Hlk40609761">
                <a:latin typeface="Arial" panose="020B0604020202020204" pitchFamily="34" charset="0"/>
                <a:ea typeface="Arial Narrow" panose="020B0606020202030204" pitchFamily="34" charset="0"/>
                <a:cs typeface="Arial Narrow" panose="020B0606020202030204" pitchFamily="34" charset="0"/>
              </a:rPr>
              <a:t>Welcome/Confirm Quorum/FB Live Attendees</a:t>
            </a:r>
          </a:p>
          <a:p>
            <a:pPr marL="0" lvl="0" indent="0" eaLnBrk="0" fontAlgn="base" hangingPunct="0">
              <a:lnSpc>
                <a:spcPct val="100000"/>
              </a:lnSpc>
              <a:spcBef>
                <a:spcPct val="0"/>
              </a:spcBef>
              <a:spcAft>
                <a:spcPct val="0"/>
              </a:spcAft>
              <a:buNone/>
              <a:tabLst>
                <a:tab pos="114300" algn="l"/>
              </a:tabLst>
            </a:pPr>
            <a:r>
              <a:rPr lang="en-US" altLang="en-US" sz="1800" dirty="0" bmk="_Hlk40609761">
                <a:latin typeface="Arial" panose="020B0604020202020204" pitchFamily="34" charset="0"/>
                <a:ea typeface="Arial Narrow" panose="020B0606020202030204" pitchFamily="34" charset="0"/>
                <a:cs typeface="Arial Narrow" panose="020B0606020202030204" pitchFamily="34" charset="0"/>
              </a:rPr>
              <a:t>Meeting Called to Order by President</a:t>
            </a:r>
          </a:p>
          <a:p>
            <a:pPr marL="0" lvl="0" indent="0" eaLnBrk="0" fontAlgn="base" hangingPunct="0">
              <a:lnSpc>
                <a:spcPct val="100000"/>
              </a:lnSpc>
              <a:spcBef>
                <a:spcPct val="0"/>
              </a:spcBef>
              <a:spcAft>
                <a:spcPct val="0"/>
              </a:spcAft>
              <a:buNone/>
              <a:tabLst>
                <a:tab pos="114300" algn="l"/>
              </a:tabLst>
            </a:pPr>
            <a:r>
              <a:rPr lang="en-US" altLang="en-US" sz="1800" dirty="0" bmk="_Hlk40609761">
                <a:latin typeface="Arial" panose="020B0604020202020204" pitchFamily="34" charset="0"/>
                <a:ea typeface="Arial Narrow" panose="020B0606020202030204" pitchFamily="34" charset="0"/>
                <a:cs typeface="Arial Narrow" panose="020B0606020202030204" pitchFamily="34" charset="0"/>
              </a:rPr>
              <a:t>Introductions/Special Guests</a:t>
            </a:r>
          </a:p>
          <a:p>
            <a:pPr marL="0" indent="0" eaLnBrk="0" fontAlgn="base" hangingPunct="0">
              <a:lnSpc>
                <a:spcPct val="120000"/>
              </a:lnSpc>
              <a:spcBef>
                <a:spcPct val="0"/>
              </a:spcBef>
              <a:spcAft>
                <a:spcPct val="0"/>
              </a:spcAft>
              <a:buNone/>
              <a:tabLst>
                <a:tab pos="114300" algn="l"/>
              </a:tabLst>
            </a:pPr>
            <a:endParaRPr lang="en-US" altLang="en-US" sz="600" dirty="0" bmk="_Hlk40609761">
              <a:latin typeface="Arial" panose="020B0604020202020204" pitchFamily="34" charset="0"/>
            </a:endParaRPr>
          </a:p>
          <a:p>
            <a:pPr marL="0" lvl="0" indent="0" eaLnBrk="0" fontAlgn="base" hangingPunct="0">
              <a:lnSpc>
                <a:spcPct val="100000"/>
              </a:lnSpc>
              <a:spcBef>
                <a:spcPct val="0"/>
              </a:spcBef>
              <a:spcAft>
                <a:spcPct val="0"/>
              </a:spcAft>
              <a:buNone/>
              <a:tabLst>
                <a:tab pos="114300" algn="l"/>
              </a:tabLst>
            </a:pPr>
            <a:r>
              <a:rPr lang="en-US" altLang="en-US" sz="1800" u="sng"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Position</a:t>
            </a:r>
            <a:r>
              <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 			</a:t>
            </a:r>
            <a:r>
              <a:rPr lang="en-US" altLang="en-US" sz="1800" u="sng"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Board Members</a:t>
            </a:r>
            <a:endParaRPr kumimoji="0" lang="en-US" altLang="en-US" sz="1800" b="0" i="0" u="none" strike="noStrike" cap="none" normalizeH="0" baseline="0" dirty="0" bmk="_Hlk40609761">
              <a:ln>
                <a:noFill/>
              </a:ln>
              <a:solidFill>
                <a:schemeClr val="tx1"/>
              </a:solidFill>
              <a:effectLst/>
            </a:endParaRPr>
          </a:p>
          <a:p>
            <a:pPr marL="0" lvl="0" indent="0" eaLnBrk="0" fontAlgn="base" hangingPunct="0">
              <a:lnSpc>
                <a:spcPct val="100000"/>
              </a:lnSpc>
              <a:spcBef>
                <a:spcPct val="0"/>
              </a:spcBef>
              <a:spcAft>
                <a:spcPct val="0"/>
              </a:spcAft>
              <a:buNone/>
              <a:tabLst>
                <a:tab pos="114300" algn="l"/>
              </a:tabLst>
            </a:pPr>
            <a:r>
              <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President                 	Christal Feldman</a:t>
            </a:r>
            <a:endParaRPr kumimoji="0" lang="en-US" altLang="en-US" sz="1800" b="0" i="0" u="none" strike="noStrike" cap="none" normalizeH="0" baseline="0" dirty="0" bmk="_Hlk40609761">
              <a:ln>
                <a:noFill/>
              </a:ln>
              <a:solidFill>
                <a:schemeClr val="tx1"/>
              </a:solidFill>
              <a:effectLst/>
            </a:endParaRPr>
          </a:p>
          <a:p>
            <a:pPr marL="0" indent="0" eaLnBrk="0" fontAlgn="base" hangingPunct="0">
              <a:lnSpc>
                <a:spcPct val="100000"/>
              </a:lnSpc>
              <a:spcBef>
                <a:spcPct val="0"/>
              </a:spcBef>
              <a:spcAft>
                <a:spcPct val="0"/>
              </a:spcAft>
              <a:buNone/>
              <a:tabLst>
                <a:tab pos="114300" algn="l"/>
              </a:tabLst>
            </a:pPr>
            <a:r>
              <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1st VP - Membership         	Brenda Meadows</a:t>
            </a:r>
            <a:endParaRPr kumimoji="0" lang="en-US" altLang="en-US" sz="1800" b="0" i="0" u="none" strike="noStrike" cap="none" normalizeH="0" baseline="0" dirty="0" bmk="_Hlk40609761">
              <a:ln>
                <a:noFill/>
              </a:ln>
              <a:solidFill>
                <a:schemeClr val="tx1"/>
              </a:solidFill>
              <a:effectLst/>
            </a:endParaRPr>
          </a:p>
          <a:p>
            <a:pPr marL="0" lvl="0" indent="0" eaLnBrk="0" fontAlgn="base" hangingPunct="0">
              <a:lnSpc>
                <a:spcPct val="100000"/>
              </a:lnSpc>
              <a:spcBef>
                <a:spcPct val="0"/>
              </a:spcBef>
              <a:spcAft>
                <a:spcPct val="0"/>
              </a:spcAft>
              <a:buNone/>
              <a:tabLst>
                <a:tab pos="114300" algn="l"/>
              </a:tabLst>
            </a:pPr>
            <a:r>
              <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Treasurer                           	Michelle </a:t>
            </a:r>
            <a:r>
              <a:rPr lang="en-US" altLang="en-US" sz="1800" dirty="0" err="1" bmk="_Hlk40609761">
                <a:solidFill>
                  <a:srgbClr val="1C1E21"/>
                </a:solidFill>
                <a:latin typeface="Arial" panose="020B0604020202020204" pitchFamily="34" charset="0"/>
                <a:ea typeface="Calibri" panose="020F0502020204030204" pitchFamily="34" charset="0"/>
                <a:cs typeface="Arial" panose="020B0604020202020204" pitchFamily="34" charset="0"/>
              </a:rPr>
              <a:t>Adamick</a:t>
            </a:r>
            <a:endPar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00000"/>
              </a:lnSpc>
              <a:spcBef>
                <a:spcPct val="0"/>
              </a:spcBef>
              <a:spcAft>
                <a:spcPct val="0"/>
              </a:spcAft>
              <a:buNone/>
              <a:tabLst>
                <a:tab pos="114300" algn="l"/>
              </a:tabLst>
            </a:pPr>
            <a:r>
              <a:rPr kumimoji="0" lang="en-US" altLang="en-US" sz="1800" b="0" i="0" u="none" strike="noStrike" cap="none" normalizeH="0" baseline="0" dirty="0" bmk="_Hlk40609761">
                <a:ln>
                  <a:noFill/>
                </a:ln>
                <a:solidFill>
                  <a:srgbClr val="1C1E21"/>
                </a:solidFill>
                <a:effectLst/>
                <a:latin typeface="Arial" panose="020B0604020202020204" pitchFamily="34" charset="0"/>
                <a:cs typeface="Arial" panose="020B0604020202020204" pitchFamily="34" charset="0"/>
              </a:rPr>
              <a:t>Recording Secretary	Gabriella Nguyen</a:t>
            </a:r>
          </a:p>
          <a:p>
            <a:pPr marL="0" lvl="0" indent="0" eaLnBrk="0" fontAlgn="base" hangingPunct="0">
              <a:lnSpc>
                <a:spcPct val="100000"/>
              </a:lnSpc>
              <a:spcBef>
                <a:spcPct val="0"/>
              </a:spcBef>
              <a:spcAft>
                <a:spcPct val="0"/>
              </a:spcAft>
              <a:buNone/>
              <a:tabLst>
                <a:tab pos="114300" algn="l"/>
              </a:tabLst>
            </a:pPr>
            <a:r>
              <a:rPr lang="en-US" altLang="en-US" sz="1800" dirty="0" bmk="_Hlk40609761">
                <a:solidFill>
                  <a:srgbClr val="1C1E21"/>
                </a:solidFill>
                <a:latin typeface="Arial" panose="020B0604020202020204" pitchFamily="34" charset="0"/>
                <a:cs typeface="Arial" panose="020B0604020202020204" pitchFamily="34" charset="0"/>
              </a:rPr>
              <a:t>Corresponding Secretary	Sophia Rogers</a:t>
            </a:r>
            <a:endParaRPr kumimoji="0" lang="en-US" altLang="en-US" sz="1800" b="0" i="0" u="none" strike="noStrike" cap="none" normalizeH="0" baseline="0" dirty="0" bmk="_Hlk40609761">
              <a:ln>
                <a:noFill/>
              </a:ln>
              <a:solidFill>
                <a:schemeClr val="tx1"/>
              </a:solidFill>
              <a:effectLst/>
            </a:endParaRPr>
          </a:p>
          <a:p>
            <a:pPr marL="0" lvl="0" indent="0" eaLnBrk="0" fontAlgn="base" hangingPunct="0">
              <a:lnSpc>
                <a:spcPct val="120000"/>
              </a:lnSpc>
              <a:spcBef>
                <a:spcPct val="0"/>
              </a:spcBef>
              <a:spcAft>
                <a:spcPct val="0"/>
              </a:spcAft>
              <a:buNone/>
              <a:tabLst>
                <a:tab pos="114300" algn="l"/>
              </a:tabLst>
            </a:pPr>
            <a:r>
              <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			 	</a:t>
            </a:r>
            <a:r>
              <a:rPr lang="en-US" altLang="en-US" sz="1800" u="sng"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Chairs</a:t>
            </a:r>
          </a:p>
          <a:p>
            <a:pPr marL="0" indent="0" eaLnBrk="0" fontAlgn="base" hangingPunct="0">
              <a:lnSpc>
                <a:spcPct val="100000"/>
              </a:lnSpc>
              <a:spcBef>
                <a:spcPct val="0"/>
              </a:spcBef>
              <a:spcAft>
                <a:spcPct val="0"/>
              </a:spcAft>
              <a:buNone/>
              <a:tabLst>
                <a:tab pos="114300" algn="l"/>
              </a:tabLst>
            </a:pPr>
            <a:r>
              <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LWL Advisors		Suzanne Arnold/Tania Abreu</a:t>
            </a:r>
          </a:p>
          <a:p>
            <a:pPr marL="0" indent="0" eaLnBrk="0" fontAlgn="base" hangingPunct="0">
              <a:lnSpc>
                <a:spcPct val="100000"/>
              </a:lnSpc>
              <a:spcBef>
                <a:spcPct val="0"/>
              </a:spcBef>
              <a:spcAft>
                <a:spcPct val="0"/>
              </a:spcAft>
              <a:buNone/>
              <a:tabLst>
                <a:tab pos="114300" algn="l"/>
              </a:tabLst>
            </a:pPr>
            <a:r>
              <a:rPr lang="en-US" sz="1800" b="0" i="0" u="none" strike="noStrike" dirty="0">
                <a:solidFill>
                  <a:srgbClr val="000000"/>
                </a:solidFill>
                <a:effectLst/>
                <a:latin typeface="Arial" panose="020B0604020202020204" pitchFamily="34" charset="0"/>
                <a:cs typeface="Arial" panose="020B0604020202020204" pitchFamily="34" charset="0"/>
              </a:rPr>
              <a:t>Finance			Gita </a:t>
            </a:r>
            <a:r>
              <a:rPr lang="en-US" sz="1800" b="0" i="0" u="none" strike="noStrike" dirty="0" err="1">
                <a:solidFill>
                  <a:srgbClr val="000000"/>
                </a:solidFill>
                <a:effectLst/>
                <a:latin typeface="Arial" panose="020B0604020202020204" pitchFamily="34" charset="0"/>
                <a:cs typeface="Arial" panose="020B0604020202020204" pitchFamily="34" charset="0"/>
              </a:rPr>
              <a:t>Raghoonandan</a:t>
            </a:r>
            <a:endParaRPr lang="en-US" sz="1800" b="0" i="0" u="none" strike="noStrike" dirty="0">
              <a:solidFill>
                <a:srgbClr val="000000"/>
              </a:solidFill>
              <a:effectLst/>
              <a:latin typeface="Arial" panose="020B0604020202020204" pitchFamily="34" charset="0"/>
              <a:cs typeface="Arial" panose="020B0604020202020204" pitchFamily="34" charset="0"/>
            </a:endParaRPr>
          </a:p>
          <a:p>
            <a:pPr marL="0" indent="0" eaLnBrk="0" fontAlgn="base" hangingPunct="0">
              <a:lnSpc>
                <a:spcPct val="100000"/>
              </a:lnSpc>
              <a:spcBef>
                <a:spcPct val="0"/>
              </a:spcBef>
              <a:spcAft>
                <a:spcPct val="0"/>
              </a:spcAft>
              <a:buNone/>
              <a:tabLst>
                <a:tab pos="114300" algn="l"/>
              </a:tabLst>
            </a:pPr>
            <a:r>
              <a:rPr lang="en-US" sz="1800" dirty="0">
                <a:solidFill>
                  <a:srgbClr val="000000"/>
                </a:solidFill>
                <a:highlight>
                  <a:srgbClr val="FFFF00"/>
                </a:highlight>
                <a:latin typeface="Arial" panose="020B0604020202020204" pitchFamily="34" charset="0"/>
                <a:cs typeface="Arial" panose="020B0604020202020204" pitchFamily="34" charset="0"/>
              </a:rPr>
              <a:t>Staff Appreciation</a:t>
            </a:r>
            <a:r>
              <a:rPr lang="en-US" sz="1800" dirty="0">
                <a:solidFill>
                  <a:srgbClr val="000000"/>
                </a:solidFill>
                <a:latin typeface="Arial" panose="020B0604020202020204" pitchFamily="34" charset="0"/>
                <a:cs typeface="Arial" panose="020B0604020202020204" pitchFamily="34" charset="0"/>
              </a:rPr>
              <a:t>		Angie Garcia/</a:t>
            </a:r>
            <a:r>
              <a:rPr lang="en-US" sz="1800" dirty="0">
                <a:solidFill>
                  <a:srgbClr val="000000"/>
                </a:solidFill>
                <a:highlight>
                  <a:srgbClr val="FFFF00"/>
                </a:highlight>
                <a:latin typeface="Arial" panose="020B0604020202020204" pitchFamily="34" charset="0"/>
                <a:cs typeface="Arial" panose="020B0604020202020204" pitchFamily="34" charset="0"/>
              </a:rPr>
              <a:t>Hannah Howell</a:t>
            </a:r>
          </a:p>
          <a:p>
            <a:pPr marL="0" indent="0" eaLnBrk="0" fontAlgn="base" hangingPunct="0">
              <a:lnSpc>
                <a:spcPct val="100000"/>
              </a:lnSpc>
              <a:spcBef>
                <a:spcPct val="0"/>
              </a:spcBef>
              <a:spcAft>
                <a:spcPct val="0"/>
              </a:spcAft>
              <a:buNone/>
              <a:tabLst>
                <a:tab pos="114300" algn="l"/>
              </a:tabLst>
            </a:pPr>
            <a:r>
              <a:rPr lang="en-US" sz="1800" dirty="0">
                <a:solidFill>
                  <a:srgbClr val="000000"/>
                </a:solidFill>
                <a:highlight>
                  <a:srgbClr val="FFFF00"/>
                </a:highlight>
                <a:latin typeface="Arial" panose="020B0604020202020204" pitchFamily="34" charset="0"/>
                <a:cs typeface="Arial" panose="020B0604020202020204" pitchFamily="34" charset="0"/>
              </a:rPr>
              <a:t>Legacy Bricks		Dierdre Smith</a:t>
            </a:r>
          </a:p>
          <a:p>
            <a:pPr marL="0" indent="0" eaLnBrk="0" fontAlgn="base" hangingPunct="0">
              <a:lnSpc>
                <a:spcPct val="100000"/>
              </a:lnSpc>
              <a:spcBef>
                <a:spcPct val="0"/>
              </a:spcBef>
              <a:spcAft>
                <a:spcPct val="0"/>
              </a:spcAft>
              <a:buNone/>
              <a:tabLst>
                <a:tab pos="114300" algn="l"/>
              </a:tabLst>
            </a:pPr>
            <a:r>
              <a:rPr lang="en-US" sz="1800" dirty="0">
                <a:solidFill>
                  <a:srgbClr val="000000"/>
                </a:solidFill>
                <a:latin typeface="Arial" panose="020B0604020202020204" pitchFamily="34" charset="0"/>
                <a:cs typeface="Arial" panose="020B0604020202020204" pitchFamily="34" charset="0"/>
              </a:rPr>
              <a:t>Web Master		Erika Remley</a:t>
            </a:r>
          </a:p>
          <a:p>
            <a:pPr marL="0" indent="0" eaLnBrk="0" fontAlgn="base" hangingPunct="0">
              <a:lnSpc>
                <a:spcPct val="100000"/>
              </a:lnSpc>
              <a:spcBef>
                <a:spcPct val="0"/>
              </a:spcBef>
              <a:spcAft>
                <a:spcPct val="0"/>
              </a:spcAft>
              <a:buNone/>
              <a:tabLst>
                <a:tab pos="114300" algn="l"/>
              </a:tabLst>
            </a:pPr>
            <a:r>
              <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rPr>
              <a:t>Staff Liaison		Kari Grimm</a:t>
            </a:r>
            <a:endParaRPr lang="en-US" sz="1800" dirty="0">
              <a:solidFill>
                <a:srgbClr val="000000"/>
              </a:solidFill>
              <a:latin typeface="Arial" panose="020B0604020202020204" pitchFamily="34" charset="0"/>
              <a:cs typeface="Arial" panose="020B0604020202020204" pitchFamily="34" charset="0"/>
            </a:endParaRPr>
          </a:p>
          <a:p>
            <a:pPr marL="0" lvl="0" indent="0" eaLnBrk="0" fontAlgn="base" hangingPunct="0">
              <a:lnSpc>
                <a:spcPct val="120000"/>
              </a:lnSpc>
              <a:spcBef>
                <a:spcPct val="0"/>
              </a:spcBef>
              <a:spcAft>
                <a:spcPct val="0"/>
              </a:spcAft>
              <a:buNone/>
              <a:tabLst>
                <a:tab pos="114300" algn="l"/>
              </a:tabLst>
            </a:pPr>
            <a:endParaRPr lang="en-US" altLang="en-US" sz="1600" dirty="0" bmk="_Hlk40609761">
              <a:solidFill>
                <a:srgbClr val="1C1E21"/>
              </a:solidFill>
              <a:latin typeface="Arial" panose="020B0604020202020204" pitchFamily="34" charset="0"/>
              <a:ea typeface="Calibri" panose="020F0502020204030204" pitchFamily="34" charset="0"/>
              <a:cs typeface="Arial" panose="020B0604020202020204" pitchFamily="34" charset="0"/>
            </a:endParaRPr>
          </a:p>
          <a:p>
            <a:pPr marL="0" lvl="0" indent="0" eaLnBrk="0" fontAlgn="base" hangingPunct="0">
              <a:lnSpc>
                <a:spcPct val="120000"/>
              </a:lnSpc>
              <a:spcBef>
                <a:spcPct val="0"/>
              </a:spcBef>
              <a:spcAft>
                <a:spcPct val="0"/>
              </a:spcAft>
              <a:buNone/>
              <a:tabLst>
                <a:tab pos="114300" algn="l"/>
              </a:tabLst>
            </a:pPr>
            <a:endParaRPr lang="en-US" altLang="en-US" sz="1800" dirty="0" bmk="_Hlk40609761">
              <a:solidFill>
                <a:srgbClr val="1C1E21"/>
              </a:solidFill>
              <a:latin typeface="Arial" panose="020B0604020202020204" pitchFamily="34" charset="0"/>
              <a:ea typeface="Calibri" panose="020F0502020204030204" pitchFamily="34" charset="0"/>
              <a:cs typeface="Arial" panose="020B0604020202020204" pitchFamily="34" charset="0"/>
            </a:endParaRPr>
          </a:p>
          <a:p>
            <a:pPr marL="0" indent="0" eaLnBrk="0" fontAlgn="base" hangingPunct="0">
              <a:lnSpc>
                <a:spcPct val="100000"/>
              </a:lnSpc>
              <a:spcBef>
                <a:spcPct val="0"/>
              </a:spcBef>
              <a:spcAft>
                <a:spcPct val="0"/>
              </a:spcAft>
              <a:buNone/>
              <a:tabLst>
                <a:tab pos="114300" algn="l"/>
              </a:tabLst>
            </a:pPr>
            <a:endParaRPr lang="en-US" altLang="en-US" sz="1050" dirty="0" bmk="_Hlk40609761">
              <a:latin typeface="Arial" panose="020B0604020202020204" pitchFamily="34" charset="0"/>
              <a:ea typeface="Arial Narrow" panose="020B0606020202030204" pitchFamily="34" charset="0"/>
              <a:cs typeface="Arial Narrow" panose="020B0606020202030204" pitchFamily="34" charset="0"/>
            </a:endParaRPr>
          </a:p>
          <a:p>
            <a:pPr marL="0" lvl="0" indent="0" eaLnBrk="0" fontAlgn="base" hangingPunct="0">
              <a:lnSpc>
                <a:spcPct val="100000"/>
              </a:lnSpc>
              <a:spcBef>
                <a:spcPct val="0"/>
              </a:spcBef>
              <a:spcAft>
                <a:spcPct val="0"/>
              </a:spcAft>
              <a:buNone/>
              <a:tabLst>
                <a:tab pos="114300" algn="l"/>
              </a:tabLst>
            </a:pPr>
            <a:endParaRPr kumimoji="0" lang="en-US" altLang="en-US" sz="2400" b="0" i="0" u="none" strike="noStrike" cap="none" normalizeH="0" baseline="0" dirty="0" bmk="_Hlk40609761">
              <a:ln>
                <a:noFill/>
              </a:ln>
              <a:solidFill>
                <a:schemeClr val="tx1"/>
              </a:solidFill>
              <a:effectLst/>
              <a:latin typeface="Arial" panose="020B0604020202020204" pitchFamily="34" charset="0"/>
            </a:endParaRPr>
          </a:p>
        </p:txBody>
      </p:sp>
      <p:sp>
        <p:nvSpPr>
          <p:cNvPr id="8" name="Content Placeholder 7">
            <a:extLst>
              <a:ext uri="{FF2B5EF4-FFF2-40B4-BE49-F238E27FC236}">
                <a16:creationId xmlns:a16="http://schemas.microsoft.com/office/drawing/2014/main" id="{DF4D3B89-6828-40E5-9135-5C24A744AD71}"/>
              </a:ext>
            </a:extLst>
          </p:cNvPr>
          <p:cNvSpPr>
            <a:spLocks noGrp="1"/>
          </p:cNvSpPr>
          <p:nvPr>
            <p:ph sz="half" idx="2"/>
          </p:nvPr>
        </p:nvSpPr>
        <p:spPr>
          <a:xfrm>
            <a:off x="5952957" y="1370480"/>
            <a:ext cx="6234706" cy="4823373"/>
          </a:xfrm>
        </p:spPr>
        <p:txBody>
          <a:bodyPr>
            <a:normAutofit/>
          </a:bodyPr>
          <a:lstStyle/>
          <a:p>
            <a:pPr marL="0" lvl="0" indent="0" eaLnBrk="0" fontAlgn="base" hangingPunct="0">
              <a:lnSpc>
                <a:spcPct val="100000"/>
              </a:lnSpc>
              <a:spcBef>
                <a:spcPct val="0"/>
              </a:spcBef>
              <a:spcAft>
                <a:spcPct val="0"/>
              </a:spcAft>
              <a:buNone/>
              <a:tabLst>
                <a:tab pos="114300" algn="l"/>
              </a:tabLst>
            </a:pPr>
            <a:r>
              <a:rPr lang="en-US" altLang="en-US" sz="2000" b="1" u="sng" dirty="0" bmk="_Hlk40609761">
                <a:latin typeface="Arial" panose="020B0604020202020204" pitchFamily="34" charset="0"/>
                <a:ea typeface="Arial Narrow" panose="020B0606020202030204" pitchFamily="34" charset="0"/>
                <a:cs typeface="Arial Narrow" panose="020B0606020202030204" pitchFamily="34" charset="0"/>
              </a:rPr>
              <a:t>OLD BUSINESS</a:t>
            </a:r>
            <a:endParaRPr kumimoji="0" lang="en-US" altLang="en-US" sz="2000" b="0" i="0" u="none" strike="noStrike" cap="none" normalizeH="0" baseline="0" dirty="0" bmk="_Hlk40609761">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Approval of Past Minutes (November)</a:t>
            </a:r>
            <a:endParaRPr kumimoji="0" lang="en-US" altLang="en-US" sz="2000" b="0" i="0" u="none" strike="noStrike" cap="none" normalizeH="0" baseline="0" dirty="0" bmk="_Hlk40609761">
              <a:ln>
                <a:noFill/>
              </a:ln>
              <a:solidFill>
                <a:schemeClr val="tx1"/>
              </a:solidFill>
              <a:effectLst/>
              <a:latin typeface="Arial" panose="020B0604020202020204" pitchFamily="34" charset="0"/>
            </a:endParaRP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Review of December Financial Report</a:t>
            </a:r>
          </a:p>
          <a:p>
            <a:pPr marL="0" indent="0" eaLnBrk="0" fontAlgn="base" hangingPunct="0">
              <a:lnSpc>
                <a:spcPct val="120000"/>
              </a:lnSpc>
              <a:spcBef>
                <a:spcPct val="0"/>
              </a:spcBef>
              <a:spcAft>
                <a:spcPct val="0"/>
              </a:spcAft>
              <a:buNone/>
              <a:tabLst>
                <a:tab pos="114300" algn="l"/>
              </a:tabLst>
            </a:pPr>
            <a:endParaRPr lang="en-US" altLang="en-US" sz="600" b="1" u="sng" dirty="0" bmk="_Hlk40609761">
              <a:latin typeface="Arial" panose="020B0604020202020204" pitchFamily="34" charset="0"/>
            </a:endParaRPr>
          </a:p>
          <a:p>
            <a:pPr marL="0" indent="0" eaLnBrk="0" fontAlgn="base" hangingPunct="0">
              <a:lnSpc>
                <a:spcPct val="120000"/>
              </a:lnSpc>
              <a:spcBef>
                <a:spcPct val="0"/>
              </a:spcBef>
              <a:spcAft>
                <a:spcPct val="0"/>
              </a:spcAft>
              <a:buNone/>
              <a:tabLst>
                <a:tab pos="114300" algn="l"/>
              </a:tabLst>
            </a:pPr>
            <a:r>
              <a:rPr lang="en-US" altLang="en-US" sz="2000" b="1" u="sng" dirty="0" bmk="_Hlk40609761">
                <a:latin typeface="Arial" panose="020B0604020202020204" pitchFamily="34" charset="0"/>
              </a:rPr>
              <a:t>NEW BUSINESS</a:t>
            </a:r>
          </a:p>
          <a:p>
            <a:pPr marL="0" indent="0" eaLnBrk="0" fontAlgn="base" hangingPunct="0">
              <a:lnSpc>
                <a:spcPct val="120000"/>
              </a:lnSpc>
              <a:spcBef>
                <a:spcPct val="0"/>
              </a:spcBef>
              <a:spcAft>
                <a:spcPct val="0"/>
              </a:spcAft>
              <a:buNone/>
              <a:tabLst>
                <a:tab pos="114300" algn="l"/>
              </a:tabLst>
            </a:pPr>
            <a:endParaRPr lang="en-US" altLang="en-US" sz="200" b="1" u="sng" dirty="0" bmk="_Hlk40609761">
              <a:latin typeface="Arial" panose="020B0604020202020204" pitchFamily="34" charset="0"/>
            </a:endParaRP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Nominating Committee Election</a:t>
            </a: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Membership Updates</a:t>
            </a: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Spirit Wear Sales</a:t>
            </a:r>
          </a:p>
          <a:p>
            <a:pPr mar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Legacy Brick Campaign</a:t>
            </a:r>
          </a:p>
          <a:p>
            <a:pPr marL="0" indent="0" eaLnBrk="0" fontAlgn="base" hangingPunct="0">
              <a:lnSpc>
                <a:spcPct val="100000"/>
              </a:lnSpc>
              <a:spcBef>
                <a:spcPct val="0"/>
              </a:spcBef>
              <a:spcAft>
                <a:spcPct val="0"/>
              </a:spcAft>
              <a:buFontTx/>
              <a:buChar char="•"/>
              <a:tabLst>
                <a:tab pos="114300" algn="l"/>
              </a:tabLst>
            </a:pPr>
            <a:r>
              <a:rPr kumimoji="0" lang="en-US" altLang="en-US" sz="2000" b="0" i="0" u="none" strike="noStrike" cap="none" dirty="0" bmk="_Hlk40609761">
                <a:ln>
                  <a:noFill/>
                </a:ln>
                <a:solidFill>
                  <a:schemeClr val="tx1"/>
                </a:solidFill>
                <a:effectLst/>
                <a:latin typeface="Arial" panose="020B0604020202020204" pitchFamily="34" charset="0"/>
              </a:rPr>
              <a:t> Amazon Smile</a:t>
            </a: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Staff Appreciation</a:t>
            </a: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Learn with Lions</a:t>
            </a:r>
          </a:p>
          <a:p>
            <a:pPr marL="0" lv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Communication Updates/Announcements</a:t>
            </a:r>
          </a:p>
          <a:p>
            <a:pPr marL="0" indent="0" eaLnBrk="0" fontAlgn="base" hangingPunct="0">
              <a:lnSpc>
                <a:spcPct val="100000"/>
              </a:lnSpc>
              <a:spcBef>
                <a:spcPct val="0"/>
              </a:spcBef>
              <a:spcAft>
                <a:spcPct val="0"/>
              </a:spcAft>
              <a:buFontTx/>
              <a:buChar char="•"/>
              <a:tabLst>
                <a:tab pos="114300" algn="l"/>
              </a:tabLst>
            </a:pPr>
            <a:r>
              <a:rPr lang="en-US" altLang="en-US" sz="2000" dirty="0" bmk="_Hlk40609761">
                <a:latin typeface="Arial" panose="020B0604020202020204" pitchFamily="34" charset="0"/>
                <a:ea typeface="Arial Narrow" panose="020B0606020202030204" pitchFamily="34" charset="0"/>
                <a:cs typeface="Arial Narrow" panose="020B0606020202030204" pitchFamily="34" charset="0"/>
              </a:rPr>
              <a:t> Next General Meeting - Wednesday, 2/15 at 6:30pm</a:t>
            </a:r>
          </a:p>
          <a:p>
            <a:pPr marL="0" indent="0" eaLnBrk="0" fontAlgn="base" hangingPunct="0">
              <a:lnSpc>
                <a:spcPct val="100000"/>
              </a:lnSpc>
              <a:spcBef>
                <a:spcPct val="0"/>
              </a:spcBef>
              <a:spcAft>
                <a:spcPct val="0"/>
              </a:spcAft>
              <a:buFontTx/>
              <a:buChar char="•"/>
              <a:tabLst>
                <a:tab pos="114300" algn="l"/>
              </a:tabLst>
            </a:pPr>
            <a:endParaRPr lang="en-US" altLang="en-US" sz="600" dirty="0" bmk="_Hlk40609761">
              <a:latin typeface="Arial" panose="020B0604020202020204" pitchFamily="34" charset="0"/>
            </a:endParaRPr>
          </a:p>
          <a:p>
            <a:pPr marL="0" lvl="0" indent="0" eaLnBrk="0" fontAlgn="base" hangingPunct="0">
              <a:lnSpc>
                <a:spcPct val="120000"/>
              </a:lnSpc>
              <a:spcBef>
                <a:spcPct val="0"/>
              </a:spcBef>
              <a:spcAft>
                <a:spcPct val="0"/>
              </a:spcAft>
              <a:buNone/>
              <a:tabLst>
                <a:tab pos="114300" algn="l"/>
              </a:tabLst>
            </a:pPr>
            <a:r>
              <a:rPr lang="en-US" altLang="en-US" sz="2000" dirty="0" bmk="_Hlk40609761">
                <a:latin typeface="Arial" panose="020B0604020202020204" pitchFamily="34" charset="0"/>
              </a:rPr>
              <a:t>Meeting Adjourned by President</a:t>
            </a:r>
          </a:p>
          <a:p>
            <a:pPr marL="0" lvl="0" indent="0" eaLnBrk="0" fontAlgn="base" hangingPunct="0">
              <a:lnSpc>
                <a:spcPct val="100000"/>
              </a:lnSpc>
              <a:spcBef>
                <a:spcPct val="0"/>
              </a:spcBef>
              <a:spcAft>
                <a:spcPct val="0"/>
              </a:spcAft>
              <a:buNone/>
              <a:tabLst>
                <a:tab pos="114300" algn="l"/>
              </a:tabLst>
            </a:pPr>
            <a:endParaRPr lang="en-US" dirty="0"/>
          </a:p>
        </p:txBody>
      </p:sp>
      <p:sp>
        <p:nvSpPr>
          <p:cNvPr id="5" name="Rectangle 3">
            <a:extLst>
              <a:ext uri="{FF2B5EF4-FFF2-40B4-BE49-F238E27FC236}">
                <a16:creationId xmlns:a16="http://schemas.microsoft.com/office/drawing/2014/main" id="{1ACE7AD2-2AF8-4756-ACD0-54B59D97A0BB}"/>
              </a:ext>
            </a:extLst>
          </p:cNvPr>
          <p:cNvSpPr>
            <a:spLocks noChangeArrowheads="1"/>
          </p:cNvSpPr>
          <p:nvPr/>
        </p:nvSpPr>
        <p:spPr bwMode="auto">
          <a:xfrm>
            <a:off x="0" y="-219763"/>
            <a:ext cx="12192000" cy="1353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457056" rIns="457056" bIns="457056" numCol="1" anchor="ctr" anchorCtr="0" compatLnSpc="1">
            <a:prstTxWarp prst="textNoShape">
              <a:avLst/>
            </a:prstTxWarp>
            <a:spAutoFit/>
          </a:bodyPr>
          <a:lstStyle>
            <a:lvl1pPr eaLnBrk="0" fontAlgn="base" hangingPunct="0">
              <a:spcBef>
                <a:spcPct val="0"/>
              </a:spcBef>
              <a:spcAft>
                <a:spcPct val="0"/>
              </a:spcAft>
              <a:tabLst>
                <a:tab pos="114300"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14300" algn="l"/>
              </a:tabLst>
            </a:pPr>
            <a:br>
              <a:rPr kumimoji="0" lang="en-US" altLang="en-US" sz="2000" b="1" i="0" u="sng" strike="noStrike" cap="none" normalizeH="0" baseline="0" dirty="0" bmk="_Hlk40609761">
                <a:ln>
                  <a:noFill/>
                </a:ln>
                <a:solidFill>
                  <a:schemeClr val="tx1"/>
                </a:solidFill>
                <a:effectLst/>
                <a:latin typeface="Arial" panose="020B0604020202020204" pitchFamily="34" charset="0"/>
                <a:ea typeface="Arial Narrow" panose="020B0606020202030204" pitchFamily="34" charset="0"/>
                <a:cs typeface="Arial Narrow" panose="020B0606020202030204" pitchFamily="34" charset="0"/>
              </a:rPr>
            </a:br>
            <a:endParaRPr kumimoji="0" lang="en-US" altLang="en-US" sz="800" b="0" i="0" u="none" strike="noStrike" cap="none" normalizeH="0" baseline="0" dirty="0" bmk="_Hlk40609761">
              <a:ln>
                <a:noFill/>
              </a:ln>
              <a:solidFill>
                <a:schemeClr val="tx1"/>
              </a:solidFill>
              <a:effectLst/>
              <a:latin typeface="Arial" panose="020B0604020202020204" pitchFamily="34" charset="0"/>
            </a:endParaRPr>
          </a:p>
        </p:txBody>
      </p:sp>
      <p:sp>
        <p:nvSpPr>
          <p:cNvPr id="9" name="TextBox 8">
            <a:extLst>
              <a:ext uri="{FF2B5EF4-FFF2-40B4-BE49-F238E27FC236}">
                <a16:creationId xmlns:a16="http://schemas.microsoft.com/office/drawing/2014/main" id="{D6D71596-928B-47EB-A220-6CBABE2ED40F}"/>
              </a:ext>
            </a:extLst>
          </p:cNvPr>
          <p:cNvSpPr txBox="1"/>
          <p:nvPr/>
        </p:nvSpPr>
        <p:spPr>
          <a:xfrm>
            <a:off x="0" y="6291403"/>
            <a:ext cx="12192000" cy="461665"/>
          </a:xfrm>
          <a:prstGeom prst="rect">
            <a:avLst/>
          </a:prstGeom>
          <a:noFill/>
        </p:spPr>
        <p:txBody>
          <a:bodyPr wrap="square" rtlCol="0">
            <a:spAutoFit/>
          </a:bodyPr>
          <a:lstStyle/>
          <a:p>
            <a:pPr algn="ctr"/>
            <a:r>
              <a:rPr lang="en-US" altLang="en-US" sz="2400" dirty="0" bmk="_Hlk40609761">
                <a:solidFill>
                  <a:srgbClr val="002060"/>
                </a:solidFill>
                <a:latin typeface="Arial" panose="020B0604020202020204" pitchFamily="34" charset="0"/>
                <a:ea typeface="Arial Narrow" panose="020B0606020202030204" pitchFamily="34" charset="0"/>
                <a:cs typeface="Arial Narrow" panose="020B0606020202030204" pitchFamily="34" charset="0"/>
              </a:rPr>
              <a:t>January Meeting Topic: Meet Ms. Whitfield, SAFE Coordinator</a:t>
            </a:r>
          </a:p>
        </p:txBody>
      </p:sp>
    </p:spTree>
    <p:extLst>
      <p:ext uri="{BB962C8B-B14F-4D97-AF65-F5344CB8AC3E}">
        <p14:creationId xmlns:p14="http://schemas.microsoft.com/office/powerpoint/2010/main" val="174614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DE8C3-CDFC-4918-A6EA-0949B62E9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9484" y="856727"/>
            <a:ext cx="1454634" cy="1467174"/>
          </a:xfrm>
          <a:prstGeom prst="rect">
            <a:avLst/>
          </a:prstGeom>
        </p:spPr>
      </p:pic>
      <p:sp>
        <p:nvSpPr>
          <p:cNvPr id="4" name="Title 7">
            <a:extLst>
              <a:ext uri="{FF2B5EF4-FFF2-40B4-BE49-F238E27FC236}">
                <a16:creationId xmlns:a16="http://schemas.microsoft.com/office/drawing/2014/main" id="{C6B10F1F-8EF6-4A16-96D6-4376CD07C0A1}"/>
              </a:ext>
            </a:extLst>
          </p:cNvPr>
          <p:cNvSpPr>
            <a:spLocks noGrp="1"/>
          </p:cNvSpPr>
          <p:nvPr>
            <p:ph type="ctrTitle"/>
          </p:nvPr>
        </p:nvSpPr>
        <p:spPr>
          <a:xfrm>
            <a:off x="598034" y="2364645"/>
            <a:ext cx="3677535" cy="3845859"/>
          </a:xfrm>
        </p:spPr>
        <p:txBody>
          <a:bodyPr>
            <a:normAutofit/>
          </a:bodyPr>
          <a:lstStyle/>
          <a:p>
            <a:r>
              <a:rPr lang="en-US" dirty="0"/>
              <a:t>PAST</a:t>
            </a:r>
            <a:br>
              <a:rPr lang="en-US" dirty="0"/>
            </a:br>
            <a:r>
              <a:rPr lang="en-US" dirty="0"/>
              <a:t>MINUTES</a:t>
            </a:r>
            <a:br>
              <a:rPr lang="en-US" dirty="0"/>
            </a:br>
            <a:r>
              <a:rPr lang="en-US" sz="3300" dirty="0"/>
              <a:t>FOR APPROVAL</a:t>
            </a:r>
            <a:br>
              <a:rPr lang="en-US" sz="2400" dirty="0"/>
            </a:br>
            <a:r>
              <a:rPr lang="en-US" sz="2700" b="1" dirty="0"/>
              <a:t>November 16, 2022</a:t>
            </a:r>
            <a:br>
              <a:rPr lang="en-US" sz="2700" b="1" dirty="0"/>
            </a:br>
            <a:br>
              <a:rPr lang="en-US" sz="2400" dirty="0"/>
            </a:br>
            <a:endParaRPr lang="en-US" b="1" dirty="0"/>
          </a:p>
        </p:txBody>
      </p:sp>
      <p:pic>
        <p:nvPicPr>
          <p:cNvPr id="3" name="Picture 2" descr="Table&#10;&#10;Description automatically generated with medium confidence">
            <a:extLst>
              <a:ext uri="{FF2B5EF4-FFF2-40B4-BE49-F238E27FC236}">
                <a16:creationId xmlns:a16="http://schemas.microsoft.com/office/drawing/2014/main" id="{E745308A-6CC9-5B65-EF4A-3691735717AB}"/>
              </a:ext>
            </a:extLst>
          </p:cNvPr>
          <p:cNvPicPr>
            <a:picLocks noChangeAspect="1"/>
          </p:cNvPicPr>
          <p:nvPr/>
        </p:nvPicPr>
        <p:blipFill rotWithShape="1">
          <a:blip r:embed="rId3">
            <a:extLst>
              <a:ext uri="{28A0092B-C50C-407E-A947-70E740481C1C}">
                <a14:useLocalDpi xmlns:a14="http://schemas.microsoft.com/office/drawing/2010/main" val="0"/>
              </a:ext>
            </a:extLst>
          </a:blip>
          <a:srcRect t="2089"/>
          <a:stretch/>
        </p:blipFill>
        <p:spPr>
          <a:xfrm>
            <a:off x="5844004" y="178905"/>
            <a:ext cx="4817415" cy="6520071"/>
          </a:xfrm>
          <a:prstGeom prst="rect">
            <a:avLst/>
          </a:prstGeom>
          <a:ln w="25400">
            <a:solidFill>
              <a:schemeClr val="tx1"/>
            </a:solidFill>
          </a:ln>
        </p:spPr>
      </p:pic>
    </p:spTree>
    <p:extLst>
      <p:ext uri="{BB962C8B-B14F-4D97-AF65-F5344CB8AC3E}">
        <p14:creationId xmlns:p14="http://schemas.microsoft.com/office/powerpoint/2010/main" val="4104379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521B760B-4025-99CB-6FDD-FC4E2F1830CC}"/>
              </a:ext>
            </a:extLst>
          </p:cNvPr>
          <p:cNvSpPr txBox="1">
            <a:spLocks/>
          </p:cNvSpPr>
          <p:nvPr/>
        </p:nvSpPr>
        <p:spPr>
          <a:xfrm>
            <a:off x="60721" y="4894537"/>
            <a:ext cx="5718551" cy="1253952"/>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400" b="1" u="sng" dirty="0"/>
              <a:t>Year to Date Summary</a:t>
            </a:r>
            <a:br>
              <a:rPr lang="en-US" sz="2400" dirty="0"/>
            </a:br>
            <a:r>
              <a:rPr lang="en-US" sz="2400" dirty="0"/>
              <a:t>December Beginning Balance - </a:t>
            </a:r>
            <a:r>
              <a:rPr lang="en-US" sz="2400" b="1" dirty="0"/>
              <a:t>$11,779.40</a:t>
            </a:r>
          </a:p>
          <a:p>
            <a:r>
              <a:rPr lang="en-US" sz="2400" dirty="0"/>
              <a:t>December Ending Balance - </a:t>
            </a:r>
            <a:r>
              <a:rPr lang="en-US" sz="2400" b="1" dirty="0"/>
              <a:t>$9,918.05</a:t>
            </a:r>
          </a:p>
        </p:txBody>
      </p:sp>
      <p:sp>
        <p:nvSpPr>
          <p:cNvPr id="3" name="Title 7">
            <a:extLst>
              <a:ext uri="{FF2B5EF4-FFF2-40B4-BE49-F238E27FC236}">
                <a16:creationId xmlns:a16="http://schemas.microsoft.com/office/drawing/2014/main" id="{CC84F6BF-C5E3-E732-8950-B35FEA348E56}"/>
              </a:ext>
            </a:extLst>
          </p:cNvPr>
          <p:cNvSpPr txBox="1">
            <a:spLocks/>
          </p:cNvSpPr>
          <p:nvPr/>
        </p:nvSpPr>
        <p:spPr>
          <a:xfrm>
            <a:off x="537015" y="1733534"/>
            <a:ext cx="4765964" cy="33909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FINANCIAL REPORT</a:t>
            </a:r>
            <a:br>
              <a:rPr lang="en-US" dirty="0"/>
            </a:br>
            <a:r>
              <a:rPr lang="en-US" sz="3300" dirty="0"/>
              <a:t>FOR APPROVAL</a:t>
            </a:r>
            <a:br>
              <a:rPr lang="en-US" sz="2400" dirty="0"/>
            </a:br>
            <a:r>
              <a:rPr lang="en-US" sz="2700" b="1" dirty="0"/>
              <a:t>December 2022 Financial Report </a:t>
            </a:r>
            <a:br>
              <a:rPr lang="en-US" sz="2700" b="1" dirty="0"/>
            </a:br>
            <a:endParaRPr lang="en-US" sz="2200" b="1" i="1" dirty="0"/>
          </a:p>
        </p:txBody>
      </p:sp>
      <p:pic>
        <p:nvPicPr>
          <p:cNvPr id="6" name="Picture 5">
            <a:extLst>
              <a:ext uri="{FF2B5EF4-FFF2-40B4-BE49-F238E27FC236}">
                <a16:creationId xmlns:a16="http://schemas.microsoft.com/office/drawing/2014/main" id="{B2533F31-5508-7059-4460-4A3DAE7302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2680" y="709510"/>
            <a:ext cx="1454634" cy="1467174"/>
          </a:xfrm>
          <a:prstGeom prst="rect">
            <a:avLst/>
          </a:prstGeom>
        </p:spPr>
      </p:pic>
      <p:pic>
        <p:nvPicPr>
          <p:cNvPr id="5" name="Picture 4" descr="Table&#10;&#10;Description automatically generated">
            <a:extLst>
              <a:ext uri="{FF2B5EF4-FFF2-40B4-BE49-F238E27FC236}">
                <a16:creationId xmlns:a16="http://schemas.microsoft.com/office/drawing/2014/main" id="{6CDE2191-5CC6-D366-14AE-6AD6BCB87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3041" y="320424"/>
            <a:ext cx="3830465" cy="4889411"/>
          </a:xfrm>
          <a:prstGeom prst="rect">
            <a:avLst/>
          </a:prstGeom>
          <a:ln w="25400">
            <a:solidFill>
              <a:schemeClr val="tx1"/>
            </a:solidFill>
          </a:ln>
        </p:spPr>
      </p:pic>
      <p:pic>
        <p:nvPicPr>
          <p:cNvPr id="8" name="Picture 7" descr="Diagram&#10;&#10;Description automatically generated">
            <a:extLst>
              <a:ext uri="{FF2B5EF4-FFF2-40B4-BE49-F238E27FC236}">
                <a16:creationId xmlns:a16="http://schemas.microsoft.com/office/drawing/2014/main" id="{FB969210-B3BA-BB52-4A27-400DD78A728A}"/>
              </a:ext>
            </a:extLst>
          </p:cNvPr>
          <p:cNvPicPr>
            <a:picLocks noChangeAspect="1"/>
          </p:cNvPicPr>
          <p:nvPr/>
        </p:nvPicPr>
        <p:blipFill rotWithShape="1">
          <a:blip r:embed="rId4">
            <a:extLst>
              <a:ext uri="{28A0092B-C50C-407E-A947-70E740481C1C}">
                <a14:useLocalDpi xmlns:a14="http://schemas.microsoft.com/office/drawing/2010/main" val="0"/>
              </a:ext>
            </a:extLst>
          </a:blip>
          <a:srcRect b="68261"/>
          <a:stretch/>
        </p:blipFill>
        <p:spPr>
          <a:xfrm>
            <a:off x="7419023" y="5197535"/>
            <a:ext cx="3834483" cy="1374151"/>
          </a:xfrm>
          <a:prstGeom prst="rect">
            <a:avLst/>
          </a:prstGeom>
          <a:ln w="25400">
            <a:solidFill>
              <a:schemeClr val="tx1"/>
            </a:solidFill>
          </a:ln>
        </p:spPr>
      </p:pic>
    </p:spTree>
    <p:extLst>
      <p:ext uri="{BB962C8B-B14F-4D97-AF65-F5344CB8AC3E}">
        <p14:creationId xmlns:p14="http://schemas.microsoft.com/office/powerpoint/2010/main" val="3314805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DE8C3-CDFC-4918-A6EA-0949B62E9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596" y="359370"/>
            <a:ext cx="1634812" cy="1648905"/>
          </a:xfrm>
          <a:prstGeom prst="rect">
            <a:avLst/>
          </a:prstGeom>
        </p:spPr>
      </p:pic>
      <p:sp>
        <p:nvSpPr>
          <p:cNvPr id="7" name="Title 7">
            <a:extLst>
              <a:ext uri="{FF2B5EF4-FFF2-40B4-BE49-F238E27FC236}">
                <a16:creationId xmlns:a16="http://schemas.microsoft.com/office/drawing/2014/main" id="{685081A7-3F58-48D1-9587-C8F68C341DC1}"/>
              </a:ext>
            </a:extLst>
          </p:cNvPr>
          <p:cNvSpPr txBox="1">
            <a:spLocks/>
          </p:cNvSpPr>
          <p:nvPr/>
        </p:nvSpPr>
        <p:spPr>
          <a:xfrm>
            <a:off x="2696735" y="459995"/>
            <a:ext cx="8816392" cy="1368806"/>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NOMINATING COMMITTEE</a:t>
            </a:r>
          </a:p>
          <a:p>
            <a:r>
              <a:rPr lang="en-US" dirty="0"/>
              <a:t>ELECTIONS</a:t>
            </a:r>
            <a:endParaRPr lang="en-US" b="1" i="1" dirty="0"/>
          </a:p>
        </p:txBody>
      </p:sp>
      <p:sp>
        <p:nvSpPr>
          <p:cNvPr id="8" name="Subtitle 2">
            <a:extLst>
              <a:ext uri="{FF2B5EF4-FFF2-40B4-BE49-F238E27FC236}">
                <a16:creationId xmlns:a16="http://schemas.microsoft.com/office/drawing/2014/main" id="{49D0DBB2-97F2-4276-A9B6-5981CF5A3B7E}"/>
              </a:ext>
            </a:extLst>
          </p:cNvPr>
          <p:cNvSpPr>
            <a:spLocks noGrp="1"/>
          </p:cNvSpPr>
          <p:nvPr>
            <p:ph type="subTitle" idx="1"/>
          </p:nvPr>
        </p:nvSpPr>
        <p:spPr>
          <a:xfrm>
            <a:off x="322955" y="2180632"/>
            <a:ext cx="11546089" cy="4351866"/>
          </a:xfrm>
        </p:spPr>
        <p:txBody>
          <a:bodyPr>
            <a:normAutofit/>
          </a:bodyPr>
          <a:lstStyle/>
          <a:p>
            <a:pPr marL="0" marR="0">
              <a:lnSpc>
                <a:spcPct val="107000"/>
              </a:lnSpc>
              <a:spcBef>
                <a:spcPts val="0"/>
              </a:spcBef>
              <a:spcAft>
                <a:spcPts val="0"/>
              </a:spcAft>
            </a:pPr>
            <a:r>
              <a:rPr lang="en-US" b="1" u="sng" dirty="0">
                <a:solidFill>
                  <a:srgbClr val="000000"/>
                </a:solidFill>
                <a:effectLst/>
                <a:latin typeface="Calibri" panose="020F0502020204030204" pitchFamily="34" charset="0"/>
                <a:ea typeface="Calibri" panose="020F0502020204030204" pitchFamily="34" charset="0"/>
              </a:rPr>
              <a:t>LNHS PTSA Bylaws ARTICLE VI - Section 3: Nominating Committee </a:t>
            </a:r>
          </a:p>
          <a:p>
            <a:pPr marL="5715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a. There must be a nominating committee elected, composed of 3 or 5 members, the number determined by the association at a regular meeting at least one month prior to the election of officers. The president shall appoint a chair pro </a:t>
            </a:r>
            <a:r>
              <a:rPr lang="en-US" sz="1900" b="1" dirty="0" err="1">
                <a:solidFill>
                  <a:srgbClr val="000000"/>
                </a:solidFill>
                <a:effectLst/>
                <a:latin typeface="Calibri" panose="020F0502020204030204" pitchFamily="34" charset="0"/>
                <a:ea typeface="Calibri" panose="020F0502020204030204" pitchFamily="34" charset="0"/>
              </a:rPr>
              <a:t>tem</a:t>
            </a:r>
            <a:r>
              <a:rPr lang="en-US" sz="1900" b="1" dirty="0">
                <a:solidFill>
                  <a:srgbClr val="000000"/>
                </a:solidFill>
                <a:effectLst/>
                <a:latin typeface="Calibri" panose="020F0502020204030204" pitchFamily="34" charset="0"/>
                <a:ea typeface="Calibri" panose="020F0502020204030204" pitchFamily="34" charset="0"/>
              </a:rPr>
              <a:t> who shall call the first meeting. The committee shall elect its own chair.</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 </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b. The nominating committee shall nominate one person for each office to be filled and report its nominees at the election meeting at which time additional nominations may be made from the floor. </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In order to be nominated a person must be a member of this PTSA.</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 </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c. Only those persons who have consented to serve if elected shall be nominated for or elected to such office.</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 </a:t>
            </a:r>
          </a:p>
          <a:p>
            <a:pPr marL="57150" marR="0">
              <a:lnSpc>
                <a:spcPct val="107000"/>
              </a:lnSpc>
              <a:spcBef>
                <a:spcPts val="0"/>
              </a:spcBef>
              <a:spcAft>
                <a:spcPts val="0"/>
              </a:spcAft>
            </a:pPr>
            <a:r>
              <a:rPr lang="en-US" sz="1900" b="1" dirty="0">
                <a:solidFill>
                  <a:srgbClr val="000000"/>
                </a:solidFill>
                <a:effectLst/>
                <a:latin typeface="Calibri" panose="020F0502020204030204" pitchFamily="34" charset="0"/>
                <a:ea typeface="Calibri" panose="020F0502020204030204" pitchFamily="34" charset="0"/>
              </a:rPr>
              <a:t>d. Members of the nominating committee may be elected to office.</a:t>
            </a:r>
          </a:p>
          <a:p>
            <a:endParaRPr lang="en-US" dirty="0"/>
          </a:p>
        </p:txBody>
      </p:sp>
    </p:spTree>
    <p:extLst>
      <p:ext uri="{BB962C8B-B14F-4D97-AF65-F5344CB8AC3E}">
        <p14:creationId xmlns:p14="http://schemas.microsoft.com/office/powerpoint/2010/main" val="143116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DE8C3-CDFC-4918-A6EA-0949B62E9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596" y="359370"/>
            <a:ext cx="1634812" cy="1648905"/>
          </a:xfrm>
          <a:prstGeom prst="rect">
            <a:avLst/>
          </a:prstGeom>
        </p:spPr>
      </p:pic>
      <p:sp>
        <p:nvSpPr>
          <p:cNvPr id="7" name="Title 7">
            <a:extLst>
              <a:ext uri="{FF2B5EF4-FFF2-40B4-BE49-F238E27FC236}">
                <a16:creationId xmlns:a16="http://schemas.microsoft.com/office/drawing/2014/main" id="{685081A7-3F58-48D1-9587-C8F68C341DC1}"/>
              </a:ext>
            </a:extLst>
          </p:cNvPr>
          <p:cNvSpPr txBox="1">
            <a:spLocks/>
          </p:cNvSpPr>
          <p:nvPr/>
        </p:nvSpPr>
        <p:spPr>
          <a:xfrm>
            <a:off x="2696735" y="459995"/>
            <a:ext cx="8816392" cy="1368806"/>
          </a:xfrm>
          <a:prstGeom prst="rect">
            <a:avLst/>
          </a:prstGeom>
        </p:spPr>
        <p:txBody>
          <a:bodyPr vert="horz" lIns="91440" tIns="45720" rIns="91440" bIns="45720" rtlCol="0" anchor="b">
            <a:normAutofit fontScale="9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NOMINATING COMMITTEE</a:t>
            </a:r>
          </a:p>
          <a:p>
            <a:r>
              <a:rPr lang="en-US" dirty="0"/>
              <a:t>ELECTIONS</a:t>
            </a:r>
            <a:endParaRPr lang="en-US" b="1" i="1" dirty="0"/>
          </a:p>
        </p:txBody>
      </p:sp>
      <p:sp>
        <p:nvSpPr>
          <p:cNvPr id="8" name="Subtitle 2">
            <a:extLst>
              <a:ext uri="{FF2B5EF4-FFF2-40B4-BE49-F238E27FC236}">
                <a16:creationId xmlns:a16="http://schemas.microsoft.com/office/drawing/2014/main" id="{49D0DBB2-97F2-4276-A9B6-5981CF5A3B7E}"/>
              </a:ext>
            </a:extLst>
          </p:cNvPr>
          <p:cNvSpPr>
            <a:spLocks noGrp="1"/>
          </p:cNvSpPr>
          <p:nvPr>
            <p:ph type="subTitle" idx="1"/>
          </p:nvPr>
        </p:nvSpPr>
        <p:spPr>
          <a:xfrm>
            <a:off x="2597245" y="1828800"/>
            <a:ext cx="9026719" cy="4669829"/>
          </a:xfrm>
        </p:spPr>
        <p:txBody>
          <a:bodyPr>
            <a:normAutofit fontScale="62500" lnSpcReduction="20000"/>
          </a:bodyPr>
          <a:lstStyle/>
          <a:p>
            <a:pPr marL="0" marR="0">
              <a:lnSpc>
                <a:spcPct val="107000"/>
              </a:lnSpc>
              <a:spcBef>
                <a:spcPts val="0"/>
              </a:spcBef>
              <a:spcAft>
                <a:spcPts val="0"/>
              </a:spcAft>
            </a:pPr>
            <a:r>
              <a:rPr lang="en-US" sz="4200" b="1" u="sng" dirty="0">
                <a:solidFill>
                  <a:srgbClr val="000000"/>
                </a:solidFill>
                <a:effectLst/>
                <a:latin typeface="Calibri" panose="020F0502020204030204" pitchFamily="34" charset="0"/>
                <a:ea typeface="Calibri" panose="020F0502020204030204" pitchFamily="34" charset="0"/>
              </a:rPr>
              <a:t>Ballot Voting Instructions </a:t>
            </a:r>
          </a:p>
          <a:p>
            <a:pPr marL="0" marR="0">
              <a:lnSpc>
                <a:spcPct val="107000"/>
              </a:lnSpc>
              <a:spcBef>
                <a:spcPts val="0"/>
              </a:spcBef>
              <a:spcAft>
                <a:spcPts val="0"/>
              </a:spcAft>
            </a:pPr>
            <a:endParaRPr lang="en-US" sz="2200" dirty="0">
              <a:solidFill>
                <a:srgbClr val="000000"/>
              </a:solidFill>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rPr>
              <a:t>Any LNHS PTSA Members are allowed to vote.</a:t>
            </a:r>
          </a:p>
          <a:p>
            <a:pPr marL="0" marR="0">
              <a:lnSpc>
                <a:spcPct val="107000"/>
              </a:lnSpc>
              <a:spcBef>
                <a:spcPts val="0"/>
              </a:spcBef>
              <a:spcAft>
                <a:spcPts val="0"/>
              </a:spcAft>
            </a:pPr>
            <a:r>
              <a:rPr lang="en-US" sz="3200" dirty="0">
                <a:solidFill>
                  <a:srgbClr val="000000"/>
                </a:solidFill>
                <a:effectLst/>
                <a:latin typeface="Calibri" panose="020F0502020204030204" pitchFamily="34" charset="0"/>
                <a:ea typeface="Calibri" panose="020F0502020204030204" pitchFamily="34" charset="0"/>
              </a:rPr>
              <a:t>These Members should have received a Voting Delegate </a:t>
            </a:r>
            <a:r>
              <a:rPr lang="en-US" sz="3200" dirty="0">
                <a:solidFill>
                  <a:srgbClr val="000000"/>
                </a:solidFill>
                <a:latin typeface="Calibri" panose="020F0502020204030204" pitchFamily="34" charset="0"/>
                <a:ea typeface="Calibri" panose="020F0502020204030204" pitchFamily="34" charset="0"/>
              </a:rPr>
              <a:t>card.</a:t>
            </a:r>
            <a:endParaRPr lang="en-US" sz="32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3200" i="1" dirty="0">
                <a:solidFill>
                  <a:srgbClr val="000000"/>
                </a:solidFill>
                <a:latin typeface="Calibri" panose="020F0502020204030204" pitchFamily="34" charset="0"/>
                <a:ea typeface="Calibri" panose="020F0502020204030204" pitchFamily="34" charset="0"/>
              </a:rPr>
              <a:t>(If not, please let us know and we will confirm your membership and give you a card.)</a:t>
            </a:r>
          </a:p>
          <a:p>
            <a:pPr marL="0" marR="0">
              <a:lnSpc>
                <a:spcPct val="107000"/>
              </a:lnSpc>
              <a:spcBef>
                <a:spcPts val="0"/>
              </a:spcBef>
              <a:spcAft>
                <a:spcPts val="0"/>
              </a:spcAft>
            </a:pPr>
            <a:endParaRPr lang="en-US" sz="2200" i="1" dirty="0">
              <a:solidFill>
                <a:srgbClr val="000000"/>
              </a:solidFill>
              <a:latin typeface="Calibri" panose="020F0502020204030204" pitchFamily="34" charset="0"/>
              <a:ea typeface="Calibri" panose="020F0502020204030204" pitchFamily="34" charset="0"/>
            </a:endParaRPr>
          </a:p>
          <a:p>
            <a:pPr marL="0" marR="0" algn="l">
              <a:lnSpc>
                <a:spcPct val="107000"/>
              </a:lnSpc>
              <a:spcBef>
                <a:spcPts val="0"/>
              </a:spcBef>
              <a:spcAft>
                <a:spcPts val="0"/>
              </a:spcAft>
            </a:pPr>
            <a:r>
              <a:rPr lang="en-US" sz="3800" b="1" u="sng" dirty="0">
                <a:solidFill>
                  <a:srgbClr val="000000"/>
                </a:solidFill>
                <a:effectLst/>
                <a:latin typeface="Calibri" panose="020F0502020204030204" pitchFamily="34" charset="0"/>
                <a:ea typeface="Calibri" panose="020F0502020204030204" pitchFamily="34" charset="0"/>
              </a:rPr>
              <a:t>On Your Ballot:</a:t>
            </a:r>
          </a:p>
          <a:p>
            <a:pPr marL="285750" marR="0" indent="-285750" algn="l">
              <a:lnSpc>
                <a:spcPct val="107000"/>
              </a:lnSpc>
              <a:spcBef>
                <a:spcPts val="0"/>
              </a:spcBef>
              <a:spcAft>
                <a:spcPts val="0"/>
              </a:spcAft>
              <a:buFont typeface="Arial" panose="020B0604020202020204" pitchFamily="34" charset="0"/>
              <a:buChar char="•"/>
            </a:pPr>
            <a:r>
              <a:rPr lang="en-US" sz="3800" b="1" dirty="0">
                <a:solidFill>
                  <a:srgbClr val="000000"/>
                </a:solidFill>
                <a:effectLst/>
                <a:latin typeface="Calibri" panose="020F0502020204030204" pitchFamily="34" charset="0"/>
                <a:ea typeface="Calibri" panose="020F0502020204030204" pitchFamily="34" charset="0"/>
              </a:rPr>
              <a:t>Write the Names of ALL Nominees in the order listed.</a:t>
            </a:r>
            <a:r>
              <a:rPr lang="en-US" sz="3800" dirty="0">
                <a:solidFill>
                  <a:srgbClr val="000000"/>
                </a:solidFill>
                <a:effectLst/>
                <a:latin typeface="Calibri" panose="020F0502020204030204" pitchFamily="34" charset="0"/>
                <a:ea typeface="Calibri" panose="020F0502020204030204" pitchFamily="34" charset="0"/>
              </a:rPr>
              <a:t> </a:t>
            </a:r>
          </a:p>
          <a:p>
            <a:pPr marL="285750" marR="0" indent="-285750" algn="l">
              <a:lnSpc>
                <a:spcPct val="107000"/>
              </a:lnSpc>
              <a:spcBef>
                <a:spcPts val="0"/>
              </a:spcBef>
              <a:spcAft>
                <a:spcPts val="0"/>
              </a:spcAft>
              <a:buFont typeface="Arial" panose="020B0604020202020204" pitchFamily="34" charset="0"/>
              <a:buChar char="•"/>
            </a:pPr>
            <a:r>
              <a:rPr lang="en-US" sz="3800" b="1" dirty="0">
                <a:solidFill>
                  <a:srgbClr val="000000"/>
                </a:solidFill>
                <a:latin typeface="Calibri" panose="020F0502020204030204" pitchFamily="34" charset="0"/>
                <a:ea typeface="Calibri" panose="020F0502020204030204" pitchFamily="34" charset="0"/>
              </a:rPr>
              <a:t>P</a:t>
            </a:r>
            <a:r>
              <a:rPr lang="en-US" sz="3800" b="1" dirty="0">
                <a:solidFill>
                  <a:srgbClr val="000000"/>
                </a:solidFill>
                <a:effectLst/>
                <a:latin typeface="Calibri" panose="020F0502020204030204" pitchFamily="34" charset="0"/>
                <a:ea typeface="Calibri" panose="020F0502020204030204" pitchFamily="34" charset="0"/>
              </a:rPr>
              <a:t>ut an "X" in front of the 5 Names that you want to vote for. </a:t>
            </a:r>
          </a:p>
          <a:p>
            <a:pPr marL="285750" marR="0" indent="-285750" algn="l">
              <a:lnSpc>
                <a:spcPct val="107000"/>
              </a:lnSpc>
              <a:spcBef>
                <a:spcPts val="0"/>
              </a:spcBef>
              <a:spcAft>
                <a:spcPts val="0"/>
              </a:spcAft>
              <a:buFont typeface="Arial" panose="020B0604020202020204" pitchFamily="34" charset="0"/>
              <a:buChar char="•"/>
            </a:pPr>
            <a:r>
              <a:rPr lang="en-US" sz="3800" b="1" dirty="0">
                <a:solidFill>
                  <a:srgbClr val="000000"/>
                </a:solidFill>
                <a:effectLst/>
                <a:latin typeface="Calibri" panose="020F0502020204030204" pitchFamily="34" charset="0"/>
                <a:ea typeface="Calibri" panose="020F0502020204030204" pitchFamily="34" charset="0"/>
              </a:rPr>
              <a:t>You should fold the ballot in half, twice. </a:t>
            </a:r>
          </a:p>
          <a:p>
            <a:pPr marL="285750" marR="0" indent="-285750" algn="l">
              <a:lnSpc>
                <a:spcPct val="107000"/>
              </a:lnSpc>
              <a:spcBef>
                <a:spcPts val="0"/>
              </a:spcBef>
              <a:spcAft>
                <a:spcPts val="0"/>
              </a:spcAft>
              <a:buFont typeface="Arial" panose="020B0604020202020204" pitchFamily="34" charset="0"/>
              <a:buChar char="•"/>
            </a:pPr>
            <a:r>
              <a:rPr lang="en-US" sz="3800" b="1" dirty="0">
                <a:solidFill>
                  <a:srgbClr val="000000"/>
                </a:solidFill>
                <a:effectLst/>
                <a:latin typeface="Calibri" panose="020F0502020204030204" pitchFamily="34" charset="0"/>
                <a:ea typeface="Calibri" panose="020F0502020204030204" pitchFamily="34" charset="0"/>
              </a:rPr>
              <a:t>Then raise your ballot and wait for the Tellers to collect the ballots. </a:t>
            </a:r>
          </a:p>
          <a:p>
            <a:pPr marL="0" marR="0">
              <a:lnSpc>
                <a:spcPct val="107000"/>
              </a:lnSpc>
              <a:spcBef>
                <a:spcPts val="0"/>
              </a:spcBef>
              <a:spcAft>
                <a:spcPts val="0"/>
              </a:spcAft>
            </a:pPr>
            <a:endParaRPr lang="en-US" sz="2200" dirty="0">
              <a:solidFill>
                <a:srgbClr val="000000"/>
              </a:solidFill>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n-US" sz="3500" b="1" i="1" dirty="0">
                <a:solidFill>
                  <a:srgbClr val="000000"/>
                </a:solidFill>
                <a:effectLst/>
                <a:latin typeface="Calibri" panose="020F0502020204030204" pitchFamily="34" charset="0"/>
                <a:ea typeface="Calibri" panose="020F0502020204030204" pitchFamily="34" charset="0"/>
              </a:rPr>
              <a:t>Do NOT turn in your Voting Delegate slip in case we need to reballot. </a:t>
            </a:r>
          </a:p>
          <a:p>
            <a:pPr>
              <a:lnSpc>
                <a:spcPct val="107000"/>
              </a:lnSpc>
              <a:spcBef>
                <a:spcPts val="0"/>
              </a:spcBef>
            </a:pPr>
            <a:r>
              <a:rPr lang="en-US" sz="3500" b="1" i="1" dirty="0">
                <a:solidFill>
                  <a:srgbClr val="000000"/>
                </a:solidFill>
                <a:effectLst/>
                <a:latin typeface="Calibri" panose="020F0502020204030204" pitchFamily="34" charset="0"/>
                <a:ea typeface="Calibri" panose="020F0502020204030204" pitchFamily="34" charset="0"/>
              </a:rPr>
              <a:t>Voting should take no longer than 10 minutes.</a:t>
            </a:r>
          </a:p>
          <a:p>
            <a:pPr marL="0" marR="0">
              <a:lnSpc>
                <a:spcPct val="107000"/>
              </a:lnSpc>
              <a:spcBef>
                <a:spcPts val="0"/>
              </a:spcBef>
              <a:spcAft>
                <a:spcPts val="0"/>
              </a:spcAft>
            </a:pPr>
            <a:r>
              <a:rPr lang="en-US" sz="2200" dirty="0">
                <a:solidFill>
                  <a:srgbClr val="000000"/>
                </a:solidFill>
                <a:effectLst/>
                <a:latin typeface="Calibri" panose="020F0502020204030204" pitchFamily="34" charset="0"/>
                <a:ea typeface="Calibri" panose="020F0502020204030204" pitchFamily="34" charset="0"/>
              </a:rPr>
              <a:t> </a:t>
            </a:r>
          </a:p>
          <a:p>
            <a:r>
              <a:rPr lang="en-US" sz="3500" b="1" dirty="0">
                <a:solidFill>
                  <a:srgbClr val="000000"/>
                </a:solidFill>
                <a:effectLst/>
                <a:latin typeface="Calibri" panose="020F0502020204030204" pitchFamily="34" charset="0"/>
                <a:ea typeface="Calibri" panose="020F0502020204030204" pitchFamily="34" charset="0"/>
              </a:rPr>
              <a:t>The Top 5 Nominees will be elected to serve on the Nominating Committee. </a:t>
            </a:r>
          </a:p>
          <a:p>
            <a:endParaRPr lang="en-US" dirty="0"/>
          </a:p>
        </p:txBody>
      </p:sp>
    </p:spTree>
    <p:extLst>
      <p:ext uri="{BB962C8B-B14F-4D97-AF65-F5344CB8AC3E}">
        <p14:creationId xmlns:p14="http://schemas.microsoft.com/office/powerpoint/2010/main" val="126944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CDE8C3-CDFC-4918-A6EA-0949B62E9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895" y="191145"/>
            <a:ext cx="1454634" cy="1467174"/>
          </a:xfrm>
          <a:prstGeom prst="rect">
            <a:avLst/>
          </a:prstGeom>
        </p:spPr>
      </p:pic>
      <p:sp>
        <p:nvSpPr>
          <p:cNvPr id="6" name="Title 7">
            <a:extLst>
              <a:ext uri="{FF2B5EF4-FFF2-40B4-BE49-F238E27FC236}">
                <a16:creationId xmlns:a16="http://schemas.microsoft.com/office/drawing/2014/main" id="{7A35DBE0-7C66-4484-AAAA-344E9F530D3C}"/>
              </a:ext>
            </a:extLst>
          </p:cNvPr>
          <p:cNvSpPr>
            <a:spLocks noGrp="1"/>
          </p:cNvSpPr>
          <p:nvPr>
            <p:ph type="ctrTitle"/>
          </p:nvPr>
        </p:nvSpPr>
        <p:spPr>
          <a:xfrm>
            <a:off x="138333" y="1658319"/>
            <a:ext cx="5721758" cy="4368408"/>
          </a:xfrm>
        </p:spPr>
        <p:txBody>
          <a:bodyPr>
            <a:normAutofit fontScale="90000"/>
          </a:bodyPr>
          <a:lstStyle/>
          <a:p>
            <a:r>
              <a:rPr lang="en-US" dirty="0"/>
              <a:t>PTSA</a:t>
            </a:r>
            <a:br>
              <a:rPr lang="en-US" dirty="0"/>
            </a:br>
            <a:r>
              <a:rPr lang="en-US" dirty="0"/>
              <a:t>MEMBERSHIP</a:t>
            </a:r>
            <a:br>
              <a:rPr lang="en-US" dirty="0"/>
            </a:br>
            <a:r>
              <a:rPr lang="en-US" sz="2700" b="1" dirty="0"/>
              <a:t>- Currently Over </a:t>
            </a:r>
            <a:r>
              <a:rPr lang="en-US" sz="3600" b="1" dirty="0">
                <a:solidFill>
                  <a:srgbClr val="FF0000"/>
                </a:solidFill>
              </a:rPr>
              <a:t>615</a:t>
            </a:r>
            <a:r>
              <a:rPr lang="en-US" sz="2700" b="1" dirty="0"/>
              <a:t> Memberships Received</a:t>
            </a:r>
            <a:br>
              <a:rPr lang="en-US" sz="2700" b="1" dirty="0"/>
            </a:br>
            <a:r>
              <a:rPr lang="en-US" sz="2700" b="1" dirty="0"/>
              <a:t>- Our Goal is 650 Memberships</a:t>
            </a:r>
            <a:br>
              <a:rPr lang="en-US" sz="2700" b="1" dirty="0"/>
            </a:br>
            <a:br>
              <a:rPr lang="en-US" sz="2700" b="1" dirty="0"/>
            </a:br>
            <a:r>
              <a:rPr lang="en-US" sz="2700" b="1" u="sng" dirty="0"/>
              <a:t>Membership Options</a:t>
            </a:r>
            <a:br>
              <a:rPr lang="en-US" sz="2700" b="1" u="sng" dirty="0"/>
            </a:br>
            <a:r>
              <a:rPr lang="en-US" sz="2700" b="1" dirty="0"/>
              <a:t>Parent/Adult - $10</a:t>
            </a:r>
            <a:br>
              <a:rPr lang="en-US" sz="2700" b="1" dirty="0"/>
            </a:br>
            <a:r>
              <a:rPr lang="en-US" sz="2700" b="1" dirty="0"/>
              <a:t>Teachers &amp; Staff - $5</a:t>
            </a:r>
            <a:br>
              <a:rPr lang="en-US" sz="2700" b="1" dirty="0"/>
            </a:br>
            <a:r>
              <a:rPr lang="en-US" sz="2700" b="1" dirty="0"/>
              <a:t>Students - $5</a:t>
            </a:r>
            <a:br>
              <a:rPr lang="en-US" sz="2700" b="1" dirty="0"/>
            </a:br>
            <a:r>
              <a:rPr lang="en-US" sz="2700" b="1" dirty="0"/>
              <a:t>(Includes Discount Card)</a:t>
            </a:r>
            <a:endParaRPr lang="en-US" b="1" dirty="0"/>
          </a:p>
        </p:txBody>
      </p:sp>
      <p:pic>
        <p:nvPicPr>
          <p:cNvPr id="3" name="Picture 2" descr="Qr code&#10;&#10;Description automatically generated">
            <a:extLst>
              <a:ext uri="{FF2B5EF4-FFF2-40B4-BE49-F238E27FC236}">
                <a16:creationId xmlns:a16="http://schemas.microsoft.com/office/drawing/2014/main" id="{F825078D-8D06-BCA4-CC7D-79479BE5E744}"/>
              </a:ext>
            </a:extLst>
          </p:cNvPr>
          <p:cNvPicPr>
            <a:picLocks noChangeAspect="1"/>
          </p:cNvPicPr>
          <p:nvPr/>
        </p:nvPicPr>
        <p:blipFill rotWithShape="1">
          <a:blip r:embed="rId3">
            <a:extLst>
              <a:ext uri="{28A0092B-C50C-407E-A947-70E740481C1C}">
                <a14:useLocalDpi xmlns:a14="http://schemas.microsoft.com/office/drawing/2010/main" val="0"/>
              </a:ext>
            </a:extLst>
          </a:blip>
          <a:srcRect t="1260"/>
          <a:stretch/>
        </p:blipFill>
        <p:spPr>
          <a:xfrm>
            <a:off x="6443128" y="228594"/>
            <a:ext cx="4934833" cy="6400799"/>
          </a:xfrm>
          <a:prstGeom prst="rect">
            <a:avLst/>
          </a:prstGeom>
          <a:ln w="25400">
            <a:solidFill>
              <a:schemeClr val="tx1"/>
            </a:solidFill>
          </a:ln>
        </p:spPr>
      </p:pic>
      <p:pic>
        <p:nvPicPr>
          <p:cNvPr id="1028" name="Picture 4" descr="Thank You Images | Free Vectors, Stock Photos &amp; PSD">
            <a:extLst>
              <a:ext uri="{FF2B5EF4-FFF2-40B4-BE49-F238E27FC236}">
                <a16:creationId xmlns:a16="http://schemas.microsoft.com/office/drawing/2014/main" id="{266A5664-F950-A3FD-4A0C-86EBE5A4B2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59" t="6666" r="15445" b="2787"/>
          <a:stretch/>
        </p:blipFill>
        <p:spPr bwMode="auto">
          <a:xfrm rot="21276668">
            <a:off x="3932230" y="550592"/>
            <a:ext cx="2133562" cy="192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9518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84B3E-B317-45CB-9DE3-30DF84BA3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625" y="325195"/>
            <a:ext cx="1634812" cy="1648905"/>
          </a:xfrm>
          <a:prstGeom prst="rect">
            <a:avLst/>
          </a:prstGeom>
        </p:spPr>
      </p:pic>
      <p:sp>
        <p:nvSpPr>
          <p:cNvPr id="5" name="Title 7">
            <a:extLst>
              <a:ext uri="{FF2B5EF4-FFF2-40B4-BE49-F238E27FC236}">
                <a16:creationId xmlns:a16="http://schemas.microsoft.com/office/drawing/2014/main" id="{D52520DC-A1E7-419C-895C-47F0577762B8}"/>
              </a:ext>
            </a:extLst>
          </p:cNvPr>
          <p:cNvSpPr>
            <a:spLocks noGrp="1"/>
          </p:cNvSpPr>
          <p:nvPr>
            <p:ph type="ctrTitle"/>
          </p:nvPr>
        </p:nvSpPr>
        <p:spPr>
          <a:xfrm>
            <a:off x="316902" y="1940689"/>
            <a:ext cx="5596258" cy="2943212"/>
          </a:xfrm>
        </p:spPr>
        <p:txBody>
          <a:bodyPr>
            <a:normAutofit/>
          </a:bodyPr>
          <a:lstStyle/>
          <a:p>
            <a:r>
              <a:rPr lang="en-US" dirty="0"/>
              <a:t>SPIRIT WEAR</a:t>
            </a:r>
            <a:br>
              <a:rPr lang="en-US" dirty="0"/>
            </a:br>
            <a:r>
              <a:rPr lang="en-US" sz="2700" b="1" dirty="0"/>
              <a:t>- Limited Quantities and Sizes Available</a:t>
            </a:r>
            <a:br>
              <a:rPr lang="en-US" sz="2700" b="1" dirty="0"/>
            </a:br>
            <a:r>
              <a:rPr lang="en-US" sz="2700" b="1" dirty="0"/>
              <a:t>(Youth up to 3XL)</a:t>
            </a:r>
            <a:br>
              <a:rPr lang="en-US" sz="2700" b="1" dirty="0"/>
            </a:br>
            <a:r>
              <a:rPr lang="en-US" sz="2700" b="1" dirty="0"/>
              <a:t>- Spirit Store On Campus</a:t>
            </a:r>
            <a:br>
              <a:rPr lang="en-US" sz="2700" b="1" dirty="0"/>
            </a:br>
            <a:r>
              <a:rPr lang="en-US" sz="2200" b="1" i="1" dirty="0"/>
              <a:t>(Thursdays During Lunch)</a:t>
            </a:r>
            <a:endParaRPr lang="en-US" b="1" dirty="0"/>
          </a:p>
        </p:txBody>
      </p:sp>
      <p:pic>
        <p:nvPicPr>
          <p:cNvPr id="4" name="Picture 3" descr="Timeline&#10;&#10;Description automatically generated">
            <a:extLst>
              <a:ext uri="{FF2B5EF4-FFF2-40B4-BE49-F238E27FC236}">
                <a16:creationId xmlns:a16="http://schemas.microsoft.com/office/drawing/2014/main" id="{147A2981-6D6D-B352-616B-4D906A8E40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9857" y="287379"/>
            <a:ext cx="4995818" cy="6283241"/>
          </a:xfrm>
          <a:prstGeom prst="rect">
            <a:avLst/>
          </a:prstGeom>
          <a:ln w="25400">
            <a:solidFill>
              <a:schemeClr val="tx1"/>
            </a:solidFill>
          </a:ln>
        </p:spPr>
      </p:pic>
    </p:spTree>
    <p:extLst>
      <p:ext uri="{BB962C8B-B14F-4D97-AF65-F5344CB8AC3E}">
        <p14:creationId xmlns:p14="http://schemas.microsoft.com/office/powerpoint/2010/main" val="372042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91DC68-BB24-46B6-B49D-A783EF86FB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276" y="786187"/>
            <a:ext cx="1634812" cy="1648905"/>
          </a:xfrm>
          <a:prstGeom prst="rect">
            <a:avLst/>
          </a:prstGeom>
        </p:spPr>
      </p:pic>
      <p:sp>
        <p:nvSpPr>
          <p:cNvPr id="6" name="Title 7">
            <a:extLst>
              <a:ext uri="{FF2B5EF4-FFF2-40B4-BE49-F238E27FC236}">
                <a16:creationId xmlns:a16="http://schemas.microsoft.com/office/drawing/2014/main" id="{EAFAAB0C-E307-41F2-B7D0-542AAEA73D1A}"/>
              </a:ext>
            </a:extLst>
          </p:cNvPr>
          <p:cNvSpPr txBox="1">
            <a:spLocks/>
          </p:cNvSpPr>
          <p:nvPr/>
        </p:nvSpPr>
        <p:spPr>
          <a:xfrm>
            <a:off x="249549" y="2815383"/>
            <a:ext cx="5292267" cy="325643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t>LEGACY</a:t>
            </a:r>
          </a:p>
          <a:p>
            <a:r>
              <a:rPr lang="en-US" dirty="0"/>
              <a:t>BRICK SALES</a:t>
            </a:r>
            <a:br>
              <a:rPr lang="en-US" dirty="0"/>
            </a:br>
            <a:r>
              <a:rPr lang="en-US" sz="2700" b="1" dirty="0"/>
              <a:t>- Great Gift for Seniors &amp; Alumni</a:t>
            </a:r>
          </a:p>
          <a:p>
            <a:r>
              <a:rPr lang="en-US" sz="2700" b="1" dirty="0"/>
              <a:t>- Special Pricing for Clubs</a:t>
            </a:r>
          </a:p>
          <a:p>
            <a:r>
              <a:rPr lang="en-US" sz="2700" b="1" dirty="0"/>
              <a:t>- Business Bricks Available</a:t>
            </a:r>
          </a:p>
          <a:p>
            <a:endParaRPr lang="en-US" sz="2700" b="1" dirty="0"/>
          </a:p>
        </p:txBody>
      </p:sp>
      <p:pic>
        <p:nvPicPr>
          <p:cNvPr id="3" name="Picture 2" descr="A screenshot of a website&#10;&#10;Description automatically generated with medium confidence">
            <a:extLst>
              <a:ext uri="{FF2B5EF4-FFF2-40B4-BE49-F238E27FC236}">
                <a16:creationId xmlns:a16="http://schemas.microsoft.com/office/drawing/2014/main" id="{D493C70B-B740-E298-DA7A-D29572C04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3818" y="133120"/>
            <a:ext cx="5110940" cy="6591759"/>
          </a:xfrm>
          <a:prstGeom prst="rect">
            <a:avLst/>
          </a:prstGeom>
          <a:ln w="25400">
            <a:solidFill>
              <a:schemeClr val="accent1"/>
            </a:solidFill>
          </a:ln>
        </p:spPr>
      </p:pic>
    </p:spTree>
    <p:extLst>
      <p:ext uri="{BB962C8B-B14F-4D97-AF65-F5344CB8AC3E}">
        <p14:creationId xmlns:p14="http://schemas.microsoft.com/office/powerpoint/2010/main" val="1828337510"/>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8397</TotalTime>
  <Words>769</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Lucida Fax</vt:lpstr>
      <vt:lpstr>Office Theme</vt:lpstr>
      <vt:lpstr>LNHS PTSA  Tuesday January 17, 2023 6:30pm General Meeting  </vt:lpstr>
      <vt:lpstr>LNHS PTSA Meeting Agenda January 17, 2023</vt:lpstr>
      <vt:lpstr>PAST MINUTES FOR APPROVAL November 16, 2022  </vt:lpstr>
      <vt:lpstr>PowerPoint Presentation</vt:lpstr>
      <vt:lpstr>PowerPoint Presentation</vt:lpstr>
      <vt:lpstr>PowerPoint Presentation</vt:lpstr>
      <vt:lpstr>PTSA MEMBERSHIP - Currently Over 615 Memberships Received - Our Goal is 650 Memberships  Membership Options Parent/Adult - $10 Teachers &amp; Staff - $5 Students - $5 (Includes Discount Card)</vt:lpstr>
      <vt:lpstr>SPIRIT WEAR - Limited Quantities and Sizes Available (Youth up to 3XL) - Spirit Store On Campus (Thursdays During Lunch)</vt:lpstr>
      <vt:lpstr>PowerPoint Presentation</vt:lpstr>
      <vt:lpstr>PowerPoint Presentation</vt:lpstr>
      <vt:lpstr>PowerPoint Presentation</vt:lpstr>
      <vt:lpstr>PowerPoint Presentation</vt:lpstr>
      <vt:lpstr>PowerPoint Presentation</vt:lpstr>
      <vt:lpstr>PowerPoint Presentation</vt:lpstr>
      <vt:lpstr>LNHS PTSA  January Meeting Topic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Arnold</dc:creator>
  <cp:lastModifiedBy>Adam Feldman</cp:lastModifiedBy>
  <cp:revision>131</cp:revision>
  <cp:lastPrinted>2022-10-18T21:03:25Z</cp:lastPrinted>
  <dcterms:created xsi:type="dcterms:W3CDTF">2020-05-17T03:39:29Z</dcterms:created>
  <dcterms:modified xsi:type="dcterms:W3CDTF">2023-02-16T05:58:12Z</dcterms:modified>
</cp:coreProperties>
</file>